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82" r:id="rId2"/>
    <p:sldId id="315" r:id="rId3"/>
    <p:sldId id="314" r:id="rId4"/>
    <p:sldId id="331" r:id="rId5"/>
    <p:sldId id="332" r:id="rId6"/>
    <p:sldId id="333" r:id="rId7"/>
    <p:sldId id="334" r:id="rId8"/>
    <p:sldId id="338" r:id="rId9"/>
    <p:sldId id="339" r:id="rId10"/>
    <p:sldId id="343" r:id="rId11"/>
    <p:sldId id="340" r:id="rId12"/>
    <p:sldId id="337" r:id="rId13"/>
    <p:sldId id="341" r:id="rId14"/>
    <p:sldId id="342" r:id="rId15"/>
    <p:sldId id="330"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59595"/>
    <a:srgbClr val="F5F4F0"/>
    <a:srgbClr val="FEFEFE"/>
    <a:srgbClr val="FEFEFC"/>
    <a:srgbClr val="FCFBFA"/>
    <a:srgbClr val="FBFAF9"/>
    <a:srgbClr val="FAF9F7"/>
    <a:srgbClr val="F9F9F5"/>
    <a:srgbClr val="F7F8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76428" autoAdjust="0"/>
  </p:normalViewPr>
  <p:slideViewPr>
    <p:cSldViewPr snapToObjects="1">
      <p:cViewPr varScale="1">
        <p:scale>
          <a:sx n="138" d="100"/>
          <a:sy n="138" d="100"/>
        </p:scale>
        <p:origin x="-104" y="-2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773C5-22EF-FF48-BAE3-22FB51878F9B}" type="datetimeFigureOut">
              <a:rPr lang="en-US" smtClean="0"/>
              <a:t>8/6/18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58731-2396-DE49-A0B0-2933C2D20B2F}" type="slidenum">
              <a:rPr lang="en-US" smtClean="0"/>
              <a:t>‹#›</a:t>
            </a:fld>
            <a:endParaRPr lang="en-US"/>
          </a:p>
        </p:txBody>
      </p:sp>
    </p:spTree>
    <p:extLst>
      <p:ext uri="{BB962C8B-B14F-4D97-AF65-F5344CB8AC3E}">
        <p14:creationId xmlns:p14="http://schemas.microsoft.com/office/powerpoint/2010/main" val="319427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Introduction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 If you want to lose weight, we have a program that </a:t>
            </a:r>
            <a:r>
              <a:rPr lang="en-US" sz="1200" b="1" u="sng" kern="1200" dirty="0" smtClean="0">
                <a:solidFill>
                  <a:schemeClr val="tx1"/>
                </a:solidFill>
                <a:effectLst/>
                <a:latin typeface="+mn-lt"/>
                <a:ea typeface="+mn-ea"/>
                <a:cs typeface="+mn-cs"/>
              </a:rPr>
              <a:t>combines exercise and nutrition </a:t>
            </a:r>
            <a:r>
              <a:rPr lang="en-US" sz="1200" b="1" kern="1200" dirty="0" smtClean="0">
                <a:solidFill>
                  <a:schemeClr val="tx1"/>
                </a:solidFill>
                <a:effectLst/>
                <a:latin typeface="+mn-lt"/>
                <a:ea typeface="+mn-ea"/>
                <a:cs typeface="+mn-cs"/>
              </a:rPr>
              <a:t>to get amazing results that are healthy, fast, and permanent. Show them a few success </a:t>
            </a:r>
            <a:r>
              <a:rPr lang="en-US" sz="1200" b="1" kern="1200" dirty="0" smtClean="0">
                <a:solidFill>
                  <a:schemeClr val="tx1"/>
                </a:solidFill>
                <a:effectLst/>
                <a:latin typeface="+mn-lt"/>
                <a:ea typeface="+mn-ea"/>
                <a:cs typeface="+mn-cs"/>
              </a:rPr>
              <a:t>stories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as </a:t>
            </a:r>
            <a:r>
              <a:rPr lang="en-US" sz="1200" b="1" kern="1200" dirty="0" smtClean="0">
                <a:solidFill>
                  <a:schemeClr val="tx1"/>
                </a:solidFill>
                <a:effectLst/>
                <a:latin typeface="+mn-lt"/>
                <a:ea typeface="+mn-ea"/>
                <a:cs typeface="+mn-cs"/>
              </a:rPr>
              <a:t>you tell them what each person lost in the first 30 days</a:t>
            </a:r>
            <a:r>
              <a:rPr lang="en-US" sz="1200" b="1" kern="1200" baseline="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Info:</a:t>
            </a:r>
          </a:p>
          <a:p>
            <a:r>
              <a:rPr lang="en-US" sz="1200" kern="1200" dirty="0" smtClean="0">
                <a:solidFill>
                  <a:schemeClr val="tx1"/>
                </a:solidFill>
                <a:effectLst/>
                <a:latin typeface="+mn-lt"/>
                <a:ea typeface="+mn-ea"/>
                <a:cs typeface="+mn-cs"/>
              </a:rPr>
              <a:t>If you want to lose weight, we have a program that </a:t>
            </a:r>
            <a:r>
              <a:rPr lang="en-US" sz="1200" b="0" u="sng" kern="1200" dirty="0" smtClean="0">
                <a:solidFill>
                  <a:schemeClr val="tx1"/>
                </a:solidFill>
                <a:effectLst/>
                <a:latin typeface="+mn-lt"/>
                <a:ea typeface="+mn-ea"/>
                <a:cs typeface="+mn-cs"/>
              </a:rPr>
              <a:t>combines exercise and nutrition </a:t>
            </a:r>
            <a:r>
              <a:rPr lang="en-US" sz="1200" kern="1200" dirty="0" smtClean="0">
                <a:solidFill>
                  <a:schemeClr val="tx1"/>
                </a:solidFill>
                <a:effectLst/>
                <a:latin typeface="+mn-lt"/>
                <a:ea typeface="+mn-ea"/>
                <a:cs typeface="+mn-cs"/>
              </a:rPr>
              <a:t>to get amazing results that are healthy, fast, and permanent. Our average person on our</a:t>
            </a:r>
            <a:r>
              <a:rPr lang="en-US" sz="1200" kern="1200" baseline="0" dirty="0" smtClean="0">
                <a:solidFill>
                  <a:schemeClr val="tx1"/>
                </a:solidFill>
                <a:effectLst/>
                <a:latin typeface="+mn-lt"/>
                <a:ea typeface="+mn-ea"/>
                <a:cs typeface="+mn-cs"/>
              </a:rPr>
              <a:t> program </a:t>
            </a:r>
            <a:r>
              <a:rPr lang="en-US" sz="1200" kern="1200" dirty="0" smtClean="0">
                <a:solidFill>
                  <a:schemeClr val="tx1"/>
                </a:solidFill>
                <a:effectLst/>
                <a:latin typeface="+mn-lt"/>
                <a:ea typeface="+mn-ea"/>
                <a:cs typeface="+mn-cs"/>
              </a:rPr>
              <a:t>will lose 20 pounds in 30-days and go on to average 10 to 15 pounds of loss each month thereafter. As soon as you have actual success stories, don’t give them an average, look at the stories with them and tell them what each person lost in the first 30 days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Tell them about someone you signed up 30 days ago and how they are doing e.g. “Mary joined with my 45 days ago and her primary goal was weight loss. She is here just three days a week for an hour and using the weight loss program I’m about to show you. She lost 29 pounds and loves the program.  Here is her graph (show her your supporter graph)</a:t>
            </a:r>
          </a:p>
          <a:p>
            <a:endParaRPr lang="en-US" baseline="0" dirty="0" smtClean="0"/>
          </a:p>
          <a:p>
            <a:r>
              <a:rPr lang="en-US" baseline="0" dirty="0" smtClean="0"/>
              <a:t>Let me show you how our program works</a:t>
            </a:r>
            <a:endParaRPr lang="en-US" dirty="0"/>
          </a:p>
        </p:txBody>
      </p:sp>
      <p:sp>
        <p:nvSpPr>
          <p:cNvPr id="4" name="Slide Number Placeholder 3"/>
          <p:cNvSpPr>
            <a:spLocks noGrp="1"/>
          </p:cNvSpPr>
          <p:nvPr>
            <p:ph type="sldNum" sz="quarter" idx="10"/>
          </p:nvPr>
        </p:nvSpPr>
        <p:spPr/>
        <p:txBody>
          <a:bodyPr/>
          <a:lstStyle/>
          <a:p>
            <a:fld id="{9BB58731-2396-DE49-A0B0-2933C2D20B2F}" type="slidenum">
              <a:rPr lang="en-US" smtClean="0"/>
              <a:t>1</a:t>
            </a:fld>
            <a:endParaRPr lang="en-US"/>
          </a:p>
        </p:txBody>
      </p:sp>
    </p:spTree>
    <p:extLst>
      <p:ext uri="{BB962C8B-B14F-4D97-AF65-F5344CB8AC3E}">
        <p14:creationId xmlns:p14="http://schemas.microsoft.com/office/powerpoint/2010/main" val="4166746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Food Based </a:t>
            </a:r>
            <a:r>
              <a:rPr lang="en-US" b="1" dirty="0" smtClean="0"/>
              <a:t>Supplements </a:t>
            </a:r>
            <a:r>
              <a:rPr lang="en-US" sz="1200" kern="1200" dirty="0" smtClean="0">
                <a:solidFill>
                  <a:schemeClr val="tx1"/>
                </a:solidFill>
                <a:effectLst/>
                <a:latin typeface="+mn-lt"/>
                <a:ea typeface="+mn-ea"/>
                <a:cs typeface="+mn-cs"/>
              </a:rPr>
              <a:t>(This is important. It’s worth learning and practicing because it explains why supplements are so important)</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The program includes food-based supplements. Most people take supplements without really understanding what supplements are supposed to do. Supplements are supposed to make up for the nutrients you don’t get from your diet.  The problem with most supplements is they are man made. There are thousands of nutrients in food so you would have to take thousands of different supplements to get all the nutrients you need unless they are made from real food. When you take the right combination of food-based supplements and eat the right food, you reduce hunger and cravings and burn more calories. </a:t>
            </a:r>
          </a:p>
          <a:p>
            <a:endParaRPr lang="en-US" dirty="0" smtClean="0"/>
          </a:p>
          <a:p>
            <a:r>
              <a:rPr lang="en-US" dirty="0" smtClean="0"/>
              <a:t>More: You will take food-based supplements to make up the difference between what you can get from a nutrient rich diet and what your cells actually need to reduce hunger and maximize the calorie burning capacity of your cells.</a:t>
            </a:r>
          </a:p>
          <a:p>
            <a:endParaRPr lang="en-US" dirty="0" smtClean="0"/>
          </a:p>
          <a:p>
            <a:r>
              <a:rPr lang="en-US" dirty="0" smtClean="0"/>
              <a:t>Unlike the majority of supplements sold today that are synthesized in a factory from oil, these supplements come from fruits, vegetables and wild caught fish. They make it possible for your cells to get all the nutrients needed to burn the most calories with lowest amount of hunger and cravings.  This is why the diet is so healthy and easy to follow.  It’s also the primary reason why people on the program lose weight so fast and find it easy to keep the weight off</a:t>
            </a:r>
            <a:r>
              <a:rPr lang="en-US" dirty="0" smtClean="0"/>
              <a:t>.</a:t>
            </a:r>
          </a:p>
          <a:p>
            <a:endParaRPr lang="en-US" dirty="0" smtClean="0"/>
          </a:p>
          <a:p>
            <a:r>
              <a:rPr lang="en-US" dirty="0" smtClean="0"/>
              <a:t>If you attempted</a:t>
            </a:r>
            <a:r>
              <a:rPr lang="en-US" baseline="0" dirty="0" smtClean="0"/>
              <a:t> to eat enough food to get the nutrition your cells need you would have to eat fifteen servings of fruits and vegetables and a pound of wild caught salmon each day. It would not only be very expensive, it would absolutely cause you to gain weight.</a:t>
            </a:r>
            <a:endParaRPr lang="en-US" dirty="0" smtClean="0"/>
          </a:p>
        </p:txBody>
      </p:sp>
      <p:sp>
        <p:nvSpPr>
          <p:cNvPr id="4" name="Slide Number Placeholder 3"/>
          <p:cNvSpPr>
            <a:spLocks noGrp="1"/>
          </p:cNvSpPr>
          <p:nvPr>
            <p:ph type="sldNum" sz="quarter" idx="10"/>
          </p:nvPr>
        </p:nvSpPr>
        <p:spPr/>
        <p:txBody>
          <a:bodyPr/>
          <a:lstStyle/>
          <a:p>
            <a:fld id="{9BB58731-2396-DE49-A0B0-2933C2D20B2F}" type="slidenum">
              <a:rPr lang="en-US" smtClean="0"/>
              <a:t>10</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Supporters Provide Motivation</a:t>
            </a:r>
          </a:p>
          <a:p>
            <a:endParaRPr lang="en-US" dirty="0" smtClean="0"/>
          </a:p>
          <a:p>
            <a:r>
              <a:rPr lang="en-US" sz="1200" b="1" kern="1200" dirty="0" smtClean="0">
                <a:solidFill>
                  <a:schemeClr val="tx1"/>
                </a:solidFill>
                <a:effectLst/>
                <a:latin typeface="+mn-lt"/>
                <a:ea typeface="+mn-ea"/>
                <a:cs typeface="+mn-cs"/>
              </a:rPr>
              <a:t>Say: You are three times more likely to reach a goal if you have someone you know personally following your progress. Our program has a system that allows you to choose a few friends of family members to do just that. And when they see you lose weight, it may inspire some of them to do the same thing so we give them the same discount code you will get when you become a member as our way of saying thanks for their help. </a:t>
            </a:r>
          </a:p>
          <a:p>
            <a:endParaRPr lang="en-US" dirty="0" smtClean="0"/>
          </a:p>
          <a:p>
            <a:r>
              <a:rPr lang="en-US" dirty="0" smtClean="0"/>
              <a:t>More: The </a:t>
            </a:r>
            <a:r>
              <a:rPr lang="en-US" dirty="0" smtClean="0"/>
              <a:t>program has a social</a:t>
            </a:r>
            <a:r>
              <a:rPr lang="en-US" baseline="0" dirty="0" smtClean="0"/>
              <a:t> support component that will help motivate you to stick to the program. We ask you to enlist a few</a:t>
            </a:r>
            <a:r>
              <a:rPr lang="en-US" dirty="0" smtClean="0"/>
              <a:t> friends and family members to simply follow your progress. We will send them text messages that </a:t>
            </a:r>
            <a:r>
              <a:rPr lang="en-US" dirty="0" smtClean="0"/>
              <a:t>includes </a:t>
            </a:r>
            <a:r>
              <a:rPr lang="en-US" dirty="0" smtClean="0"/>
              <a:t>a link to a page where they will be able to see a graph of your progress and leave a comment. They never see your actual weight, just how much you have lost.  Every time a </a:t>
            </a:r>
            <a:r>
              <a:rPr lang="en-US" dirty="0" smtClean="0"/>
              <a:t>one of them visits </a:t>
            </a:r>
            <a:r>
              <a:rPr lang="en-US" dirty="0" smtClean="0"/>
              <a:t>your page, we let</a:t>
            </a:r>
            <a:r>
              <a:rPr lang="en-US" baseline="0" dirty="0" smtClean="0"/>
              <a:t> you </a:t>
            </a:r>
            <a:r>
              <a:rPr lang="en-US" baseline="0" dirty="0" smtClean="0"/>
              <a:t>know. When you know that your friends and family will see how your doing, you will</a:t>
            </a:r>
            <a:r>
              <a:rPr lang="en-US" dirty="0" smtClean="0"/>
              <a:t> </a:t>
            </a:r>
            <a:r>
              <a:rPr lang="en-US" dirty="0" smtClean="0"/>
              <a:t>do your best.  If you really want to lose weight, this feature makes it much </a:t>
            </a:r>
            <a:r>
              <a:rPr lang="en-US" dirty="0" smtClean="0"/>
              <a:t>easier because you never get the idea to skip a day or to throw caution to the wind. </a:t>
            </a:r>
            <a:r>
              <a:rPr lang="en-US" dirty="0" smtClean="0"/>
              <a:t>When that voice in your head tells you “Go ahead,</a:t>
            </a:r>
            <a:r>
              <a:rPr lang="en-US" baseline="0" dirty="0" smtClean="0"/>
              <a:t> eat whatever you want”, knowing you have </a:t>
            </a:r>
            <a:r>
              <a:rPr lang="en-US" baseline="0" dirty="0" smtClean="0"/>
              <a:t>people you know following your progress, </a:t>
            </a:r>
            <a:r>
              <a:rPr lang="en-US" baseline="0" dirty="0" smtClean="0"/>
              <a:t>really keeps you </a:t>
            </a:r>
            <a:r>
              <a:rPr lang="en-US" baseline="0" dirty="0" smtClean="0"/>
              <a:t>moving straight ahead.</a:t>
            </a:r>
            <a:endParaRPr lang="en-US" dirty="0" smtClean="0"/>
          </a:p>
        </p:txBody>
      </p:sp>
      <p:sp>
        <p:nvSpPr>
          <p:cNvPr id="4" name="Slide Number Placeholder 3"/>
          <p:cNvSpPr>
            <a:spLocks noGrp="1"/>
          </p:cNvSpPr>
          <p:nvPr>
            <p:ph type="sldNum" sz="quarter" idx="10"/>
          </p:nvPr>
        </p:nvSpPr>
        <p:spPr/>
        <p:txBody>
          <a:bodyPr/>
          <a:lstStyle/>
          <a:p>
            <a:fld id="{9BB58731-2396-DE49-A0B0-2933C2D20B2F}" type="slidenum">
              <a:rPr lang="en-US" smtClean="0"/>
              <a:t>11</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Weight Loss Phase</a:t>
            </a:r>
          </a:p>
          <a:p>
            <a:endParaRPr lang="en-US" dirty="0" smtClean="0"/>
          </a:p>
          <a:p>
            <a:r>
              <a:rPr lang="en-US" sz="1200" b="1" kern="1200" dirty="0" smtClean="0">
                <a:solidFill>
                  <a:schemeClr val="tx1"/>
                </a:solidFill>
                <a:effectLst/>
                <a:latin typeface="+mn-lt"/>
                <a:ea typeface="+mn-ea"/>
                <a:cs typeface="+mn-cs"/>
              </a:rPr>
              <a:t>Say: This is a typical weight loss graph. It shows where you are and how long it will take to reach your goal based on your actual rate of weight loss.</a:t>
            </a:r>
          </a:p>
          <a:p>
            <a:endParaRPr lang="en-US" dirty="0" smtClean="0"/>
          </a:p>
          <a:p>
            <a:r>
              <a:rPr lang="en-US" dirty="0" smtClean="0"/>
              <a:t>More:</a:t>
            </a:r>
            <a:r>
              <a:rPr lang="en-US" baseline="0" dirty="0" smtClean="0"/>
              <a:t> </a:t>
            </a:r>
            <a:r>
              <a:rPr lang="en-US" dirty="0" smtClean="0"/>
              <a:t>In weight loss you will apply </a:t>
            </a:r>
            <a:r>
              <a:rPr lang="en-US" dirty="0" smtClean="0"/>
              <a:t>the principles you were taught </a:t>
            </a:r>
            <a:r>
              <a:rPr lang="en-US" dirty="0" smtClean="0"/>
              <a:t>in </a:t>
            </a:r>
            <a:r>
              <a:rPr lang="en-US" dirty="0" smtClean="0"/>
              <a:t>training</a:t>
            </a:r>
            <a:r>
              <a:rPr lang="en-US" baseline="0" dirty="0" smtClean="0"/>
              <a:t>.  </a:t>
            </a:r>
            <a:r>
              <a:rPr lang="en-US" baseline="0" dirty="0" smtClean="0"/>
              <a:t>You will see comments from your </a:t>
            </a:r>
            <a:r>
              <a:rPr lang="en-US" baseline="0" dirty="0" smtClean="0"/>
              <a:t>followers and </a:t>
            </a:r>
            <a:r>
              <a:rPr lang="en-US" baseline="0" dirty="0" smtClean="0"/>
              <a:t>if you don’t lose weight on any </a:t>
            </a:r>
            <a:r>
              <a:rPr lang="en-US" baseline="0" dirty="0" smtClean="0"/>
              <a:t>particular day</a:t>
            </a:r>
            <a:r>
              <a:rPr lang="en-US" baseline="0" dirty="0" smtClean="0"/>
              <a:t>, </a:t>
            </a:r>
            <a:r>
              <a:rPr lang="en-US" baseline="0" dirty="0" smtClean="0"/>
              <a:t>you will learn why with our daily feedback questions. </a:t>
            </a:r>
            <a:r>
              <a:rPr lang="en-US" dirty="0" smtClean="0"/>
              <a:t>This graph allows you to know where you are in the process and how long it will take to reach your target based on you actual rate of weight loss.</a:t>
            </a:r>
          </a:p>
        </p:txBody>
      </p:sp>
      <p:sp>
        <p:nvSpPr>
          <p:cNvPr id="4" name="Slide Number Placeholder 3"/>
          <p:cNvSpPr>
            <a:spLocks noGrp="1"/>
          </p:cNvSpPr>
          <p:nvPr>
            <p:ph type="sldNum" sz="quarter" idx="10"/>
          </p:nvPr>
        </p:nvSpPr>
        <p:spPr/>
        <p:txBody>
          <a:bodyPr/>
          <a:lstStyle/>
          <a:p>
            <a:fld id="{9BB58731-2396-DE49-A0B0-2933C2D20B2F}" type="slidenum">
              <a:rPr lang="en-US" smtClean="0"/>
              <a:t>12</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Stabilization Phase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Say</a:t>
            </a:r>
            <a:r>
              <a:rPr lang="en-US" b="0" dirty="0" smtClean="0"/>
              <a:t>: </a:t>
            </a:r>
            <a:r>
              <a:rPr lang="en-US" b="1" dirty="0" smtClean="0"/>
              <a:t>When </a:t>
            </a:r>
            <a:r>
              <a:rPr lang="en-US" b="1" dirty="0" smtClean="0"/>
              <a:t>you reach your goal, you will learn to keep your weight constant for 30-days. This does something in your brain to set your weight at this new level.  Have you ever noticed that when</a:t>
            </a:r>
            <a:r>
              <a:rPr lang="en-US" b="1" baseline="0" dirty="0" smtClean="0"/>
              <a:t> you are not on a weight loss program, you don’t have to do anything and your weight stays around the same, going up and down a few pounds but basically the same? </a:t>
            </a:r>
            <a:r>
              <a:rPr lang="en-US" b="1" baseline="0" dirty="0" smtClean="0"/>
              <a:t>When </a:t>
            </a:r>
            <a:r>
              <a:rPr lang="en-US" b="1" baseline="0" dirty="0" smtClean="0"/>
              <a:t>you stabilize your new </a:t>
            </a:r>
            <a:r>
              <a:rPr lang="en-US" b="1" baseline="0" dirty="0" smtClean="0"/>
              <a:t>weight, </a:t>
            </a:r>
            <a:r>
              <a:rPr lang="en-US" b="1" baseline="0" dirty="0" smtClean="0"/>
              <a:t>the same things happens at this new weight. </a:t>
            </a:r>
            <a:endParaRPr lang="en-US" b="1" dirty="0" smtClean="0"/>
          </a:p>
        </p:txBody>
      </p:sp>
      <p:sp>
        <p:nvSpPr>
          <p:cNvPr id="4" name="Slide Number Placeholder 3"/>
          <p:cNvSpPr>
            <a:spLocks noGrp="1"/>
          </p:cNvSpPr>
          <p:nvPr>
            <p:ph type="sldNum" sz="quarter" idx="10"/>
          </p:nvPr>
        </p:nvSpPr>
        <p:spPr/>
        <p:txBody>
          <a:bodyPr/>
          <a:lstStyle/>
          <a:p>
            <a:fld id="{9BB58731-2396-DE49-A0B0-2933C2D20B2F}" type="slidenum">
              <a:rPr lang="en-US" smtClean="0"/>
              <a:t>13</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Maintenance Phase</a:t>
            </a:r>
          </a:p>
          <a:p>
            <a:endParaRPr lang="en-US" dirty="0" smtClean="0"/>
          </a:p>
          <a:p>
            <a:r>
              <a:rPr lang="en-US" b="1" dirty="0" smtClean="0"/>
              <a:t>Say</a:t>
            </a:r>
            <a:r>
              <a:rPr lang="en-US" b="1" dirty="0" smtClean="0"/>
              <a:t>: </a:t>
            </a:r>
            <a:r>
              <a:rPr lang="en-US" dirty="0" smtClean="0"/>
              <a:t>More</a:t>
            </a:r>
            <a:r>
              <a:rPr lang="en-US" dirty="0" smtClean="0"/>
              <a:t>: When your reach your goal and stabilizes your weight, there are things you should do to maintain it.  Even though your weight is stable, you</a:t>
            </a:r>
            <a:r>
              <a:rPr lang="en-US" baseline="0" dirty="0" smtClean="0"/>
              <a:t> can still gain weight if you constantly eat too much, or don’t get the nutrients your cells need to prevent chronic hunger. </a:t>
            </a:r>
          </a:p>
          <a:p>
            <a:endParaRPr lang="en-US" dirty="0" smtClean="0"/>
          </a:p>
          <a:p>
            <a:r>
              <a:rPr lang="en-US" dirty="0" smtClean="0"/>
              <a:t>We </a:t>
            </a:r>
            <a:r>
              <a:rPr lang="en-US" dirty="0" smtClean="0"/>
              <a:t>will teach you how to monitor your weight so you know exactly what to do to keep</a:t>
            </a:r>
            <a:r>
              <a:rPr lang="en-US" baseline="0" dirty="0" smtClean="0"/>
              <a:t> your weight within a five-pound range. As long as you </a:t>
            </a:r>
            <a:r>
              <a:rPr lang="en-US" baseline="0" dirty="0" smtClean="0"/>
              <a:t>do that, you will never gain the weight back</a:t>
            </a:r>
            <a:endParaRPr lang="en-US" dirty="0" smtClean="0"/>
          </a:p>
        </p:txBody>
      </p:sp>
      <p:sp>
        <p:nvSpPr>
          <p:cNvPr id="4" name="Slide Number Placeholder 3"/>
          <p:cNvSpPr>
            <a:spLocks noGrp="1"/>
          </p:cNvSpPr>
          <p:nvPr>
            <p:ph type="sldNum" sz="quarter" idx="10"/>
          </p:nvPr>
        </p:nvSpPr>
        <p:spPr/>
        <p:txBody>
          <a:bodyPr/>
          <a:lstStyle/>
          <a:p>
            <a:fld id="{9BB58731-2396-DE49-A0B0-2933C2D20B2F}" type="slidenum">
              <a:rPr lang="en-US" smtClean="0"/>
              <a:t>14</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Say: </a:t>
            </a:r>
            <a:r>
              <a:rPr lang="en-US" sz="1200" b="1" kern="1200" dirty="0" smtClean="0">
                <a:solidFill>
                  <a:schemeClr val="tx1"/>
                </a:solidFill>
                <a:effectLst/>
                <a:latin typeface="+mn-lt"/>
                <a:ea typeface="+mn-ea"/>
                <a:cs typeface="+mn-cs"/>
              </a:rPr>
              <a:t>When you combine our nutritional program with exercise, you will drop weight faster than you ever though possible and unlike other programs, you will learn how to keep the weight from ever coming back.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You can also read each bullet and when done, ask if they have any questions. </a:t>
            </a:r>
          </a:p>
          <a:p>
            <a:r>
              <a:rPr lang="en-US" sz="1200" kern="1200" dirty="0" smtClean="0">
                <a:solidFill>
                  <a:schemeClr val="tx1"/>
                </a:solidFill>
                <a:effectLst/>
                <a:latin typeface="+mn-lt"/>
                <a:ea typeface="+mn-ea"/>
                <a:cs typeface="+mn-cs"/>
              </a:rPr>
              <a:t>          If you didn’t show them success stories earlier in the presentation, do that here. e.g. “Let me tell you about someone who signed up for this program just 45 days ago…”</a:t>
            </a:r>
          </a:p>
          <a:p>
            <a:endParaRPr lang="en-US" baseline="0" dirty="0" smtClean="0"/>
          </a:p>
        </p:txBody>
      </p:sp>
      <p:sp>
        <p:nvSpPr>
          <p:cNvPr id="4" name="Slide Number Placeholder 3"/>
          <p:cNvSpPr>
            <a:spLocks noGrp="1"/>
          </p:cNvSpPr>
          <p:nvPr>
            <p:ph type="sldNum" sz="quarter" idx="10"/>
          </p:nvPr>
        </p:nvSpPr>
        <p:spPr/>
        <p:txBody>
          <a:bodyPr/>
          <a:lstStyle/>
          <a:p>
            <a:fld id="{9BB58731-2396-DE49-A0B0-2933C2D20B2F}" type="slidenum">
              <a:rPr lang="en-US" smtClean="0"/>
              <a:t>15</a:t>
            </a:fld>
            <a:endParaRPr lang="en-US"/>
          </a:p>
        </p:txBody>
      </p:sp>
    </p:spTree>
    <p:extLst>
      <p:ext uri="{BB962C8B-B14F-4D97-AF65-F5344CB8AC3E}">
        <p14:creationId xmlns:p14="http://schemas.microsoft.com/office/powerpoint/2010/main" val="335696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Existing Weight Loss Programs</a:t>
            </a:r>
          </a:p>
          <a:p>
            <a:endParaRPr lang="en-US" dirty="0" smtClean="0"/>
          </a:p>
          <a:p>
            <a:r>
              <a:rPr lang="en-US" b="1" dirty="0" smtClean="0"/>
              <a:t>Say: Most programs don’t work because they’re based on just one</a:t>
            </a:r>
            <a:r>
              <a:rPr lang="en-US" b="1" baseline="0" dirty="0" smtClean="0"/>
              <a:t> or two principles and don’t include important features that make losing weight much easier.</a:t>
            </a:r>
            <a:endParaRPr lang="en-US" b="1" dirty="0" smtClean="0"/>
          </a:p>
          <a:p>
            <a:endParaRPr lang="en-US" dirty="0" smtClean="0"/>
          </a:p>
          <a:p>
            <a:r>
              <a:rPr lang="en-US" sz="1200" kern="1200" dirty="0" smtClean="0">
                <a:solidFill>
                  <a:schemeClr val="tx1"/>
                </a:solidFill>
                <a:effectLst/>
                <a:latin typeface="+mn-lt"/>
                <a:ea typeface="+mn-ea"/>
                <a:cs typeface="+mn-cs"/>
              </a:rPr>
              <a:t>More: Most weight loss programs don’t work for most people.  Most of our members have tried every diet on the planet and they all tell me the same story. They lose some weight; hate being on a diet so they don’t lose all the weight they would have liked, and go back to their normal eating habits when the diet is</a:t>
            </a:r>
            <a:r>
              <a:rPr lang="en-US" sz="1200" kern="1200" baseline="0" dirty="0" smtClean="0">
                <a:solidFill>
                  <a:schemeClr val="tx1"/>
                </a:solidFill>
                <a:effectLst/>
                <a:latin typeface="+mn-lt"/>
                <a:ea typeface="+mn-ea"/>
                <a:cs typeface="+mn-cs"/>
              </a:rPr>
              <a:t> over</a:t>
            </a:r>
            <a:r>
              <a:rPr lang="en-US" sz="1200" kern="1200" dirty="0" smtClean="0">
                <a:solidFill>
                  <a:schemeClr val="tx1"/>
                </a:solidFill>
                <a:effectLst/>
                <a:latin typeface="+mn-lt"/>
                <a:ea typeface="+mn-ea"/>
                <a:cs typeface="+mn-cs"/>
              </a:rPr>
              <a:t>. They end up gaining all the weight they lost back.</a:t>
            </a:r>
          </a:p>
          <a:p>
            <a:r>
              <a:rPr lang="en-US" sz="1200" kern="1200" dirty="0" smtClean="0">
                <a:solidFill>
                  <a:schemeClr val="tx1"/>
                </a:solidFill>
                <a:effectLst/>
                <a:latin typeface="+mn-lt"/>
                <a:ea typeface="+mn-ea"/>
                <a:cs typeface="+mn-cs"/>
              </a:rPr>
              <a:t>Most weight loss programs use two or three principles of weight loss and if they encourage exercise, they don’t explain how to do it without increasing hunger.</a:t>
            </a:r>
          </a:p>
          <a:p>
            <a:r>
              <a:rPr lang="en-US" sz="1200" kern="1200" dirty="0" smtClean="0">
                <a:solidFill>
                  <a:schemeClr val="tx1"/>
                </a:solidFill>
                <a:effectLst/>
                <a:latin typeface="+mn-lt"/>
                <a:ea typeface="+mn-ea"/>
                <a:cs typeface="+mn-cs"/>
              </a:rPr>
              <a:t>Most programs are missing critical principles and feature so they don’t work for everyone. They are unhealthy, difficult to stick with and any weight lost, is gained back after a few weeks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B58731-2396-DE49-A0B0-2933C2D20B2F}" type="slidenum">
              <a:rPr lang="en-US" smtClean="0"/>
              <a:t>2</a:t>
            </a:fld>
            <a:endParaRPr lang="en-US"/>
          </a:p>
        </p:txBody>
      </p:sp>
    </p:spTree>
    <p:extLst>
      <p:ext uri="{BB962C8B-B14F-4D97-AF65-F5344CB8AC3E}">
        <p14:creationId xmlns:p14="http://schemas.microsoft.com/office/powerpoint/2010/main" val="59634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70/30 Weight Loss Rule </a:t>
            </a:r>
            <a:r>
              <a:rPr lang="en-US" sz="1200" dirty="0" smtClean="0">
                <a:solidFill>
                  <a:schemeClr val="tx1"/>
                </a:solidFill>
              </a:rPr>
              <a:t>(this is an important slide and worth getting right)</a:t>
            </a:r>
          </a:p>
          <a:p>
            <a:endParaRPr lang="en-US" dirty="0" smtClean="0"/>
          </a:p>
          <a:p>
            <a:endParaRPr lang="en-US" dirty="0" smtClean="0"/>
          </a:p>
          <a:p>
            <a:r>
              <a:rPr lang="en-US" b="1" baseline="0" dirty="0" smtClean="0"/>
              <a:t>Say: Weight loss is 70% nutrition and 30% is exercise.  If you don’t have both components, it’s </a:t>
            </a:r>
            <a:r>
              <a:rPr lang="en-US" b="1" baseline="0" dirty="0" smtClean="0"/>
              <a:t>much </a:t>
            </a:r>
            <a:r>
              <a:rPr lang="en-US" b="1" baseline="0" dirty="0" smtClean="0"/>
              <a:t>harder to lose weight. </a:t>
            </a:r>
            <a:r>
              <a:rPr lang="en-US" sz="1200" b="1" kern="1200" dirty="0" smtClean="0">
                <a:solidFill>
                  <a:schemeClr val="tx1"/>
                </a:solidFill>
                <a:effectLst/>
                <a:latin typeface="+mn-lt"/>
                <a:ea typeface="+mn-ea"/>
                <a:cs typeface="+mn-cs"/>
              </a:rPr>
              <a:t>With our program you get exercise and nutrition.</a:t>
            </a:r>
            <a:r>
              <a:rPr lang="en-US" b="1" dirty="0" smtClean="0">
                <a:effectLst/>
              </a:rPr>
              <a:t> </a:t>
            </a:r>
          </a:p>
          <a:p>
            <a:endParaRPr lang="en-US" baseline="0" dirty="0" smtClean="0"/>
          </a:p>
          <a:p>
            <a:r>
              <a:rPr lang="en-US" baseline="0" dirty="0" smtClean="0"/>
              <a:t>More: 70% of weight loss is nutrition and 30% is exercise.  If you don’t have the nutrition component, your chances of losing weight are decreased by 70%. You can run for hours, take every fitness class we </a:t>
            </a:r>
            <a:r>
              <a:rPr lang="en-US" baseline="0" dirty="0" smtClean="0"/>
              <a:t>have, </a:t>
            </a:r>
            <a:r>
              <a:rPr lang="en-US" baseline="0" dirty="0" smtClean="0"/>
              <a:t>or lift weight all day but if you don’t know the 22 principles of weight loss and how to apply them, it will be </a:t>
            </a:r>
            <a:r>
              <a:rPr lang="en-US" baseline="0" dirty="0" smtClean="0"/>
              <a:t>70% harder </a:t>
            </a:r>
            <a:r>
              <a:rPr lang="en-US" baseline="0" dirty="0" smtClean="0"/>
              <a:t>to lose weight. If on the other hand you combine moderate exercise with a nutritional program, the weight will melt away and after it’s gone, </a:t>
            </a:r>
            <a:r>
              <a:rPr lang="en-US" baseline="0" dirty="0" smtClean="0"/>
              <a:t>it’s easy to keep the weight off, improve your health, and look fit and trim with just 45 minutes of exercise three days a week.</a:t>
            </a:r>
            <a:endParaRPr lang="en-US" dirty="0"/>
          </a:p>
        </p:txBody>
      </p:sp>
      <p:sp>
        <p:nvSpPr>
          <p:cNvPr id="4" name="Slide Number Placeholder 3"/>
          <p:cNvSpPr>
            <a:spLocks noGrp="1"/>
          </p:cNvSpPr>
          <p:nvPr>
            <p:ph type="sldNum" sz="quarter" idx="10"/>
          </p:nvPr>
        </p:nvSpPr>
        <p:spPr/>
        <p:txBody>
          <a:bodyPr/>
          <a:lstStyle/>
          <a:p>
            <a:fld id="{9BB58731-2396-DE49-A0B0-2933C2D20B2F}" type="slidenum">
              <a:rPr lang="en-US" smtClean="0"/>
              <a:t>3</a:t>
            </a:fld>
            <a:endParaRPr lang="en-US"/>
          </a:p>
        </p:txBody>
      </p:sp>
    </p:spTree>
    <p:extLst>
      <p:ext uri="{BB962C8B-B14F-4D97-AF65-F5344CB8AC3E}">
        <p14:creationId xmlns:p14="http://schemas.microsoft.com/office/powerpoint/2010/main" val="285527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solidFill>
                  <a:schemeClr val="tx1"/>
                </a:solidFill>
              </a:rPr>
              <a:t>This is </a:t>
            </a:r>
            <a:r>
              <a:rPr lang="en-US" sz="1200" dirty="0" smtClean="0">
                <a:solidFill>
                  <a:schemeClr val="tx1"/>
                </a:solidFill>
              </a:rPr>
              <a:t>Nutrition-Based </a:t>
            </a:r>
            <a:r>
              <a:rPr lang="en-US" sz="1200" dirty="0" smtClean="0">
                <a:solidFill>
                  <a:schemeClr val="tx1"/>
                </a:solidFill>
              </a:rPr>
              <a:t>Weight Loss (this is an important slide and worth getting right)</a:t>
            </a:r>
          </a:p>
          <a:p>
            <a:endParaRPr lang="en-US" sz="1200" dirty="0" smtClean="0">
              <a:solidFill>
                <a:schemeClr val="tx1"/>
              </a:solidFill>
            </a:endParaRPr>
          </a:p>
          <a:p>
            <a:r>
              <a:rPr lang="en-US" sz="1200" b="1" dirty="0" smtClean="0"/>
              <a:t>Say:</a:t>
            </a:r>
            <a:r>
              <a:rPr lang="en-US" sz="1200" b="1" baseline="0" dirty="0" smtClean="0"/>
              <a:t> </a:t>
            </a:r>
            <a:r>
              <a:rPr lang="en-US" sz="1200" b="1" kern="1200" dirty="0" smtClean="0">
                <a:solidFill>
                  <a:schemeClr val="tx1"/>
                </a:solidFill>
                <a:effectLst/>
                <a:latin typeface="+mn-lt"/>
                <a:ea typeface="+mn-ea"/>
                <a:cs typeface="+mn-cs"/>
              </a:rPr>
              <a:t>Our program is nutrient-based. When your cells don’t get all the nutrients they need, the activity in your cells slows down so you burn fewer calories and to make you eat more to get those nutrients, you experience hunger and cravings. Hunger and cravings occur when your cells aren’t getting the nutrients they need to function. If you eat the right food and take the right supplements, you will burn more calories, experience less hunger, and fewer cravings. Getting nutrients to your cells is the key to rapid weight loss you don’t gain right back.</a:t>
            </a:r>
          </a:p>
          <a:p>
            <a:endParaRPr lang="en-US" sz="1200" dirty="0" smtClean="0"/>
          </a:p>
          <a:p>
            <a:r>
              <a:rPr lang="en-US" sz="1200" dirty="0" smtClean="0"/>
              <a:t>More: Our program is </a:t>
            </a:r>
            <a:r>
              <a:rPr lang="en-US" sz="1200" dirty="0" smtClean="0"/>
              <a:t>nutrient-based</a:t>
            </a:r>
            <a:r>
              <a:rPr lang="en-US" sz="1200" dirty="0" smtClean="0"/>
              <a:t>. Let me explain what that means. When our cells don’t get all the nutrients they need, </a:t>
            </a:r>
            <a:r>
              <a:rPr lang="en-US" sz="1200" dirty="0" smtClean="0"/>
              <a:t>cell activity (metabolism) </a:t>
            </a:r>
            <a:r>
              <a:rPr lang="en-US" sz="1200" dirty="0" smtClean="0"/>
              <a:t>slows down and we burn fewer calories.  Our cells need nutrients to function.</a:t>
            </a:r>
            <a:r>
              <a:rPr lang="en-US" sz="1200" baseline="0" dirty="0" smtClean="0"/>
              <a:t> If we don’t supply our cells with the nutrients they need, </a:t>
            </a:r>
            <a:r>
              <a:rPr lang="en-US" sz="1200" dirty="0" smtClean="0"/>
              <a:t>we experience hunger and cravings. Hunger and cravings make us</a:t>
            </a:r>
            <a:r>
              <a:rPr lang="en-US" sz="1200" baseline="0" dirty="0" smtClean="0"/>
              <a:t> </a:t>
            </a:r>
            <a:r>
              <a:rPr lang="en-US" sz="1200" dirty="0" smtClean="0"/>
              <a:t>eat to get more nutrients for our cells. A</a:t>
            </a:r>
            <a:r>
              <a:rPr lang="en-US" sz="1200" baseline="0" dirty="0" smtClean="0"/>
              <a:t> lack of nutrients is the underlying cause of </a:t>
            </a:r>
            <a:r>
              <a:rPr lang="en-US" sz="1200" baseline="0" dirty="0" smtClean="0"/>
              <a:t>hunger and cravings, overeating, obesity, </a:t>
            </a:r>
            <a:r>
              <a:rPr lang="en-US" sz="1200" baseline="0" dirty="0" smtClean="0"/>
              <a:t>and weight gain. People eat food that does not supply the nutrients they need so they are always eating. </a:t>
            </a:r>
            <a:r>
              <a:rPr lang="en-US" sz="1200" dirty="0" smtClean="0"/>
              <a:t>This is why so 70% of the population is overweight. It’s also why </a:t>
            </a:r>
            <a:r>
              <a:rPr lang="en-US" sz="1200" dirty="0" smtClean="0"/>
              <a:t>people who simply cut calories to lose weight will gain the weight right back.</a:t>
            </a:r>
            <a:endParaRPr lang="en-US" sz="1200" dirty="0" smtClean="0"/>
          </a:p>
          <a:p>
            <a:endParaRPr lang="en-US" sz="1200" dirty="0" smtClean="0"/>
          </a:p>
          <a:p>
            <a:r>
              <a:rPr lang="en-US" sz="1200" dirty="0" smtClean="0"/>
              <a:t>We will teach you how </a:t>
            </a:r>
            <a:r>
              <a:rPr lang="en-US" sz="1200" dirty="0" smtClean="0"/>
              <a:t>to choose and prepare food that has the most nutrients and to use food-based supplements to make up the difference between the nutrients they get from food and what their cells </a:t>
            </a:r>
            <a:r>
              <a:rPr lang="en-US" sz="1200" dirty="0" smtClean="0"/>
              <a:t>need </a:t>
            </a:r>
            <a:r>
              <a:rPr lang="en-US" sz="1200" dirty="0" smtClean="0"/>
              <a:t>to burn more calories without triggering hunger and cravings. When you get the nutrition your cells need, </a:t>
            </a:r>
            <a:r>
              <a:rPr lang="en-US" sz="1200" dirty="0" smtClean="0"/>
              <a:t>hunger and craving will no longer make you overeat.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B58731-2396-DE49-A0B0-2933C2D20B2F}" type="slidenum">
              <a:rPr lang="en-US" smtClean="0"/>
              <a:t>4</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We Provide Three Phases of Weight Control</a:t>
            </a:r>
          </a:p>
          <a:p>
            <a:endParaRPr lang="en-US" sz="1200" dirty="0" smtClean="0"/>
          </a:p>
          <a:p>
            <a:r>
              <a:rPr lang="en-US" sz="1200" b="1" dirty="0" smtClean="0"/>
              <a:t>Say: </a:t>
            </a:r>
            <a:r>
              <a:rPr lang="en-US" sz="1200" b="1" kern="1200" dirty="0" smtClean="0">
                <a:solidFill>
                  <a:schemeClr val="tx1"/>
                </a:solidFill>
                <a:effectLst/>
                <a:latin typeface="+mn-lt"/>
                <a:ea typeface="+mn-ea"/>
                <a:cs typeface="+mn-cs"/>
              </a:rPr>
              <a:t>Most programs are focused on weight loss but do very little to prevent you from gaining the weight back. To lose weight and keep it off, you also need to stabilize your weight once you reach your goal. This resets your weight so it’s much harder to gain the weight you lose right back. Then you need a Maintenance Phase where you learn the skill of keeping your weight from slowly creeping back to where you started.</a:t>
            </a:r>
          </a:p>
          <a:p>
            <a:endParaRPr lang="en-US" sz="1200" dirty="0" smtClean="0"/>
          </a:p>
          <a:p>
            <a:r>
              <a:rPr lang="en-US" sz="1200" dirty="0" smtClean="0"/>
              <a:t>More: </a:t>
            </a:r>
            <a:r>
              <a:rPr lang="en-US" sz="1200" dirty="0" smtClean="0"/>
              <a:t>Our </a:t>
            </a:r>
            <a:r>
              <a:rPr lang="en-US" sz="1200" dirty="0" smtClean="0"/>
              <a:t>stabilization step teaches you how to keep your weight to within two pounds of your target weight and our maintenance phase teaches you how to eat anything thing you want and as much as you want and keep your weight to within five pounds of your target. This makes the results you achieve on our program more stable and permanent than any other program.</a:t>
            </a:r>
          </a:p>
        </p:txBody>
      </p:sp>
      <p:sp>
        <p:nvSpPr>
          <p:cNvPr id="4" name="Slide Number Placeholder 3"/>
          <p:cNvSpPr>
            <a:spLocks noGrp="1"/>
          </p:cNvSpPr>
          <p:nvPr>
            <p:ph type="sldNum" sz="quarter" idx="10"/>
          </p:nvPr>
        </p:nvSpPr>
        <p:spPr/>
        <p:txBody>
          <a:bodyPr/>
          <a:lstStyle/>
          <a:p>
            <a:fld id="{9BB58731-2396-DE49-A0B0-2933C2D20B2F}" type="slidenum">
              <a:rPr lang="en-US" smtClean="0"/>
              <a:t>5</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22 Principles of Weight Loss &amp; Control</a:t>
            </a:r>
          </a:p>
          <a:p>
            <a:endParaRPr lang="en-US" sz="1200" dirty="0" smtClean="0"/>
          </a:p>
          <a:p>
            <a:r>
              <a:rPr lang="en-US" sz="1200" b="1" dirty="0" smtClean="0"/>
              <a:t>Say: Our program will teach you everything there is to know about losing weight and keeping it off. You become</a:t>
            </a:r>
            <a:r>
              <a:rPr lang="en-US" sz="1200" b="1" baseline="0" dirty="0" smtClean="0"/>
              <a:t> the expert so you always know what to do and never need to guess.</a:t>
            </a:r>
            <a:endParaRPr lang="en-US" sz="1200" b="1" dirty="0" smtClean="0"/>
          </a:p>
          <a:p>
            <a:endParaRPr lang="en-US" sz="1200" dirty="0" smtClean="0"/>
          </a:p>
          <a:p>
            <a:r>
              <a:rPr lang="en-US" sz="1200" dirty="0" smtClean="0"/>
              <a:t>More:</a:t>
            </a:r>
            <a:r>
              <a:rPr lang="en-US" sz="1200" baseline="0" dirty="0" smtClean="0"/>
              <a:t> </a:t>
            </a:r>
            <a:r>
              <a:rPr lang="en-US" sz="1200" dirty="0" smtClean="0"/>
              <a:t>There are 22 principles of weight loss, not just two or three as most weight loss programs would have you think.  When you understand these 22 principles you will know everything there is to know about how to lose weight and keep from gaining it back. Dr. Schmitt, will teach you all twenty-two principles, or factors, that determine if your weight will go up, go down, or stay the same.  This allows you to understand why you gained weight in the first place, how to lose as much weight as you want, and how to keep from gaining it back. Knowing all the principles also </a:t>
            </a:r>
            <a:r>
              <a:rPr lang="en-US" sz="1200" dirty="0" smtClean="0"/>
              <a:t>gives </a:t>
            </a:r>
            <a:r>
              <a:rPr lang="en-US" sz="1200" dirty="0" smtClean="0"/>
              <a:t>you the flexibility to customize the program to meet your own particular needs. You don’t need to follow all 22 principles to lose weight so you can pick</a:t>
            </a:r>
            <a:r>
              <a:rPr lang="en-US" sz="1200" baseline="0" dirty="0" smtClean="0"/>
              <a:t> the principles you want to follow based on your particular situation.</a:t>
            </a:r>
          </a:p>
          <a:p>
            <a:endParaRPr lang="en-US" sz="1200" baseline="0" dirty="0" smtClean="0"/>
          </a:p>
          <a:p>
            <a:r>
              <a:rPr lang="en-US" sz="1200" baseline="0" dirty="0" smtClean="0"/>
              <a:t>Once you know what the principles are, you need to learn to apply them. That’s where our daily feedback feature comes in.</a:t>
            </a:r>
            <a:endParaRPr lang="en-US" sz="1200" dirty="0" smtClean="0"/>
          </a:p>
        </p:txBody>
      </p:sp>
      <p:sp>
        <p:nvSpPr>
          <p:cNvPr id="4" name="Slide Number Placeholder 3"/>
          <p:cNvSpPr>
            <a:spLocks noGrp="1"/>
          </p:cNvSpPr>
          <p:nvPr>
            <p:ph type="sldNum" sz="quarter" idx="10"/>
          </p:nvPr>
        </p:nvSpPr>
        <p:spPr/>
        <p:txBody>
          <a:bodyPr/>
          <a:lstStyle/>
          <a:p>
            <a:fld id="{9BB58731-2396-DE49-A0B0-2933C2D20B2F}" type="slidenum">
              <a:rPr lang="en-US" smtClean="0"/>
              <a:t>6</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Daily Feedback</a:t>
            </a:r>
          </a:p>
          <a:p>
            <a:endParaRPr lang="en-US" dirty="0" smtClean="0"/>
          </a:p>
          <a:p>
            <a:r>
              <a:rPr lang="en-US" sz="1200" b="1" kern="1200" dirty="0" smtClean="0">
                <a:solidFill>
                  <a:schemeClr val="tx1"/>
                </a:solidFill>
                <a:effectLst/>
                <a:latin typeface="+mn-lt"/>
                <a:ea typeface="+mn-ea"/>
                <a:cs typeface="+mn-cs"/>
              </a:rPr>
              <a:t>Say: To learn how to apply the principles, the program provides you with daily feedback. This way you know what you are doing right or wrong each day. In just a few weeks you’ll be able to apply the principles automatically, without having to think about it. At that point you will have a new skill that allows you to control your weight.</a:t>
            </a:r>
          </a:p>
          <a:p>
            <a:endParaRPr lang="en-US" dirty="0" smtClean="0"/>
          </a:p>
          <a:p>
            <a:r>
              <a:rPr lang="en-US" dirty="0" smtClean="0"/>
              <a:t>More: To apply the principles consistently,</a:t>
            </a:r>
            <a:r>
              <a:rPr lang="en-US" baseline="0" dirty="0" smtClean="0"/>
              <a:t> </a:t>
            </a:r>
            <a:r>
              <a:rPr lang="en-US" dirty="0" smtClean="0"/>
              <a:t>you need to know what you are doing right or wrong each day and how what you did,</a:t>
            </a:r>
            <a:r>
              <a:rPr lang="en-US" baseline="0" dirty="0" smtClean="0"/>
              <a:t> influenced</a:t>
            </a:r>
            <a:r>
              <a:rPr lang="en-US" dirty="0" smtClean="0"/>
              <a:t> your weight. This allows you to make minor adjustments and see how applying each principle influences the amount of weight you lose. This</a:t>
            </a:r>
            <a:r>
              <a:rPr lang="en-US" baseline="0" dirty="0" smtClean="0"/>
              <a:t> </a:t>
            </a:r>
            <a:r>
              <a:rPr lang="en-US" dirty="0" smtClean="0"/>
              <a:t>also allows you to master each new principle. Each day the system will send you a text message that includes a link that will take you to your weight loss graph and a list of questions related to the principles. You enter your weight, answer twenty-two yes or no questions based on the principles, and that allows you to quickly learn the relationship between your actions, decisions, and results. This process makes it possible for you to learn the consequences of your actions so you can begin to make better decisions about what, when, and how much to eat.</a:t>
            </a:r>
          </a:p>
          <a:p>
            <a:endParaRPr lang="en-US" dirty="0" smtClean="0"/>
          </a:p>
          <a:p>
            <a:r>
              <a:rPr lang="en-US" dirty="0" smtClean="0"/>
              <a:t>People say this feedback system works so well</a:t>
            </a:r>
            <a:r>
              <a:rPr lang="en-US" baseline="0" dirty="0" smtClean="0"/>
              <a:t> that it only takes a few weeks before they can predict their weight based on what they did the day before, and that it makes them think twice before doing something they know is going to slow down or stop their progress.</a:t>
            </a:r>
            <a:endParaRPr lang="en-US" dirty="0" smtClean="0"/>
          </a:p>
          <a:p>
            <a:endParaRPr lang="en-US" dirty="0"/>
          </a:p>
        </p:txBody>
      </p:sp>
      <p:sp>
        <p:nvSpPr>
          <p:cNvPr id="4" name="Slide Number Placeholder 3"/>
          <p:cNvSpPr>
            <a:spLocks noGrp="1"/>
          </p:cNvSpPr>
          <p:nvPr>
            <p:ph type="sldNum" sz="quarter" idx="10"/>
          </p:nvPr>
        </p:nvSpPr>
        <p:spPr/>
        <p:txBody>
          <a:bodyPr/>
          <a:lstStyle/>
          <a:p>
            <a:fld id="{9BB58731-2396-DE49-A0B0-2933C2D20B2F}" type="slidenum">
              <a:rPr lang="en-US" smtClean="0"/>
              <a:t>7</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Weight Loss Food Plan</a:t>
            </a:r>
          </a:p>
          <a:p>
            <a:endParaRPr lang="en-US" dirty="0" smtClean="0"/>
          </a:p>
          <a:p>
            <a:r>
              <a:rPr lang="en-US" b="1" dirty="0" smtClean="0"/>
              <a:t>Say: </a:t>
            </a:r>
            <a:r>
              <a:rPr lang="en-US" sz="1200" b="1" kern="1200" dirty="0" smtClean="0">
                <a:solidFill>
                  <a:schemeClr val="tx1"/>
                </a:solidFill>
                <a:effectLst/>
                <a:latin typeface="+mn-lt"/>
                <a:ea typeface="+mn-ea"/>
                <a:cs typeface="+mn-cs"/>
              </a:rPr>
              <a:t>The program teaches you how to make the best food choices from a list of the most nutrient rich meats, fruits and vegetables. These are the choices that have the fewest calories and the most nutrients so you burn the most calories while experiencing the least amount of hunger. </a:t>
            </a:r>
          </a:p>
          <a:p>
            <a:endParaRPr lang="en-US" b="1" dirty="0" smtClean="0"/>
          </a:p>
          <a:p>
            <a:endParaRPr lang="en-US" b="1" dirty="0" smtClean="0"/>
          </a:p>
          <a:p>
            <a:r>
              <a:rPr lang="en-US" dirty="0" smtClean="0"/>
              <a:t>More: Since our program is </a:t>
            </a:r>
            <a:r>
              <a:rPr lang="en-US" dirty="0" smtClean="0"/>
              <a:t>nutrient-based</a:t>
            </a:r>
            <a:r>
              <a:rPr lang="en-US" dirty="0" smtClean="0"/>
              <a:t>, you will learn which food choices provide your cells with the most nutrients and the fewest calories. These are</a:t>
            </a:r>
            <a:r>
              <a:rPr lang="en-US" baseline="0" dirty="0" smtClean="0"/>
              <a:t> the food choices that you make while losing and stabilizing your weight and when on maintenance to get back to your target if you start to gain weight again. The </a:t>
            </a:r>
            <a:r>
              <a:rPr lang="en-US" baseline="0" dirty="0" smtClean="0"/>
              <a:t>food, </a:t>
            </a:r>
            <a:r>
              <a:rPr lang="en-US" baseline="0" dirty="0" smtClean="0"/>
              <a:t>as you can </a:t>
            </a:r>
            <a:r>
              <a:rPr lang="en-US" baseline="0" dirty="0" smtClean="0"/>
              <a:t>see, </a:t>
            </a:r>
            <a:r>
              <a:rPr lang="en-US" baseline="0" dirty="0" smtClean="0"/>
              <a:t>is not restricted to just a few choices. You can eat steak, </a:t>
            </a:r>
            <a:r>
              <a:rPr lang="en-US" baseline="0" dirty="0" smtClean="0"/>
              <a:t>seafood</a:t>
            </a:r>
            <a:r>
              <a:rPr lang="en-US" baseline="0" dirty="0" smtClean="0"/>
              <a:t>, eggs and most of the food choices you make already.  You will just eliminate things that have little to no nutrition or have more calories than other </a:t>
            </a:r>
            <a:r>
              <a:rPr lang="en-US" baseline="0" dirty="0" smtClean="0"/>
              <a:t>choices </a:t>
            </a:r>
            <a:r>
              <a:rPr lang="en-US" baseline="0" dirty="0" smtClean="0"/>
              <a:t>that supply a greater number of nutrients</a:t>
            </a:r>
            <a:r>
              <a:rPr lang="en-US" dirty="0" smtClean="0"/>
              <a:t>.  People on the program love the food so much that they continue to eat from this list long after they reach their ideal weight, avoiding</a:t>
            </a:r>
            <a:r>
              <a:rPr lang="en-US" baseline="0" dirty="0" smtClean="0"/>
              <a:t> junk food except on rare occasions. </a:t>
            </a:r>
            <a:endParaRPr lang="en-US" dirty="0" smtClean="0"/>
          </a:p>
        </p:txBody>
      </p:sp>
      <p:sp>
        <p:nvSpPr>
          <p:cNvPr id="4" name="Slide Number Placeholder 3"/>
          <p:cNvSpPr>
            <a:spLocks noGrp="1"/>
          </p:cNvSpPr>
          <p:nvPr>
            <p:ph type="sldNum" sz="quarter" idx="10"/>
          </p:nvPr>
        </p:nvSpPr>
        <p:spPr/>
        <p:txBody>
          <a:bodyPr/>
          <a:lstStyle/>
          <a:p>
            <a:fld id="{9BB58731-2396-DE49-A0B0-2933C2D20B2F}" type="slidenum">
              <a:rPr lang="en-US" smtClean="0"/>
              <a:t>8</a:t>
            </a:fld>
            <a:endParaRPr lang="en-US"/>
          </a:p>
        </p:txBody>
      </p:sp>
    </p:spTree>
    <p:extLst>
      <p:ext uri="{BB962C8B-B14F-4D97-AF65-F5344CB8AC3E}">
        <p14:creationId xmlns:p14="http://schemas.microsoft.com/office/powerpoint/2010/main" val="108615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Learn to Cook Great Tasting Food</a:t>
            </a:r>
            <a:endParaRPr lang="en-US" dirty="0" smtClean="0"/>
          </a:p>
          <a:p>
            <a:endParaRPr lang="en-US" dirty="0" smtClean="0"/>
          </a:p>
          <a:p>
            <a:r>
              <a:rPr lang="en-US" b="1" dirty="0" smtClean="0"/>
              <a:t>Say: </a:t>
            </a:r>
            <a:r>
              <a:rPr lang="en-US" sz="1200" b="1" kern="1200" dirty="0" smtClean="0">
                <a:solidFill>
                  <a:schemeClr val="tx1"/>
                </a:solidFill>
                <a:effectLst/>
                <a:latin typeface="+mn-lt"/>
                <a:ea typeface="+mn-ea"/>
                <a:cs typeface="+mn-cs"/>
              </a:rPr>
              <a:t>The program teaches you how to make meals that taste great so you don’t mind staying on the program and eating this way even after reaching your goal.</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More: Our cooking videos are simple enough for anyone to follow. We</a:t>
            </a:r>
            <a:r>
              <a:rPr lang="en-US" sz="1200" b="0" kern="1200" baseline="0" dirty="0" smtClean="0">
                <a:solidFill>
                  <a:schemeClr val="tx1"/>
                </a:solidFill>
                <a:effectLst/>
                <a:latin typeface="+mn-lt"/>
                <a:ea typeface="+mn-ea"/>
                <a:cs typeface="+mn-cs"/>
              </a:rPr>
              <a:t> recorded one of the people on the program who loved to find ways of making the choices she made great tasting and fun. If you don’t know how to cook, these videos will teach you enough that you will be able to cook anything you want and make it taste great.</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B58731-2396-DE49-A0B0-2933C2D20B2F}" type="slidenum">
              <a:rPr lang="en-US" smtClean="0"/>
              <a:t>9</a:t>
            </a:fld>
            <a:endParaRPr lang="en-US"/>
          </a:p>
        </p:txBody>
      </p:sp>
    </p:spTree>
    <p:extLst>
      <p:ext uri="{BB962C8B-B14F-4D97-AF65-F5344CB8AC3E}">
        <p14:creationId xmlns:p14="http://schemas.microsoft.com/office/powerpoint/2010/main" val="108615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DF66AD8-BC4A-4004-9882-414398D930CA}" type="datetimeFigureOut">
              <a:rPr lang="en-US" smtClean="0"/>
              <a:t>8/6/18</a:t>
            </a:fld>
            <a:endParaRPr lang="en-US"/>
          </a:p>
        </p:txBody>
      </p:sp>
      <p:sp>
        <p:nvSpPr>
          <p:cNvPr id="8" name="Slide Number Placeholder 7"/>
          <p:cNvSpPr>
            <a:spLocks noGrp="1"/>
          </p:cNvSpPr>
          <p:nvPr>
            <p:ph type="sldNum" sz="quarter" idx="11"/>
          </p:nvPr>
        </p:nvSpPr>
        <p:spPr/>
        <p:txBody>
          <a:bodyPr/>
          <a:lstStyle/>
          <a:p>
            <a:fld id="{B9D2C864-9362-43C7-A136-D9C41D93A96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DF66AD8-BC4A-4004-9882-414398D930CA}"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8/6/18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7" name="Oval 6"/>
          <p:cNvSpPr/>
          <p:nvPr/>
        </p:nvSpPr>
        <p:spPr>
          <a:xfrm>
            <a:off x="4495800"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DF66AD8-BC4A-4004-9882-414398D930CA}" type="datetimeFigureOut">
              <a:rPr lang="en-US" smtClean="0"/>
              <a:t>8/6/18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9" name="Content Placeholder 8"/>
          <p:cNvSpPr>
            <a:spLocks noGrp="1"/>
          </p:cNvSpPr>
          <p:nvPr>
            <p:ph sz="quarter" idx="13"/>
          </p:nvPr>
        </p:nvSpPr>
        <p:spPr>
          <a:xfrm>
            <a:off x="365760" y="1200150"/>
            <a:ext cx="4041648" cy="3394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1"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DF66AD8-BC4A-4004-9882-414398D930CA}" type="datetimeFigureOut">
              <a:rPr lang="en-US" smtClean="0"/>
              <a:t>8/6/18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10"/>
          <p:cNvSpPr>
            <a:spLocks noGrp="1"/>
          </p:cNvSpPr>
          <p:nvPr>
            <p:ph sz="quarter" idx="13"/>
          </p:nvPr>
        </p:nvSpPr>
        <p:spPr>
          <a:xfrm>
            <a:off x="457200" y="1659636"/>
            <a:ext cx="4041648" cy="2935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F66AD8-BC4A-4004-9882-414398D930CA}" type="datetimeFigureOut">
              <a:rPr lang="en-US" smtClean="0"/>
              <a:t>8/6/18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8/6/18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025"/>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04788"/>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0"/>
            <a:ext cx="5711824" cy="671513"/>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857250"/>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015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8" y="4767263"/>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DF66AD8-BC4A-4004-9882-414398D930CA}" type="datetimeFigureOut">
              <a:rPr lang="en-US" smtClean="0"/>
              <a:t>8/6/18</a:t>
            </a:fld>
            <a:endParaRPr lang="en-US"/>
          </a:p>
        </p:txBody>
      </p:sp>
      <p:sp>
        <p:nvSpPr>
          <p:cNvPr id="5" name="Footer Placeholder 4"/>
          <p:cNvSpPr>
            <a:spLocks noGrp="1"/>
          </p:cNvSpPr>
          <p:nvPr>
            <p:ph type="ftr" sz="quarter" idx="3"/>
          </p:nvPr>
        </p:nvSpPr>
        <p:spPr>
          <a:xfrm>
            <a:off x="659166" y="4767263"/>
            <a:ext cx="2847975" cy="273844"/>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9" y="4767263"/>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9D2C864-9362-43C7-A136-D9C41D93A96D}" type="slidenum">
              <a:rPr lang="en-US" smtClean="0"/>
              <a:t>‹#›</a:t>
            </a:fld>
            <a:endParaRPr lang="en-US"/>
          </a:p>
        </p:txBody>
      </p:sp>
      <p:sp>
        <p:nvSpPr>
          <p:cNvPr id="7" name="Oval 6"/>
          <p:cNvSpPr/>
          <p:nvPr/>
        </p:nvSpPr>
        <p:spPr>
          <a:xfrm>
            <a:off x="8457760"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5400" y="2890871"/>
            <a:ext cx="6524855" cy="369332"/>
          </a:xfrm>
          <a:prstGeom prst="rect">
            <a:avLst/>
          </a:prstGeom>
          <a:noFill/>
        </p:spPr>
        <p:txBody>
          <a:bodyPr wrap="square" rtlCol="0">
            <a:spAutoFit/>
          </a:bodyPr>
          <a:lstStyle/>
          <a:p>
            <a:pPr algn="ctr"/>
            <a:r>
              <a:rPr lang="en-US" dirty="0" smtClean="0"/>
              <a:t>Rapid, Healthy, Permanent Weight Loss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076" y="1809750"/>
            <a:ext cx="6359502" cy="914400"/>
          </a:xfrm>
          <a:prstGeom prst="rect">
            <a:avLst/>
          </a:prstGeom>
        </p:spPr>
      </p:pic>
    </p:spTree>
    <p:extLst>
      <p:ext uri="{BB962C8B-B14F-4D97-AF65-F5344CB8AC3E}">
        <p14:creationId xmlns:p14="http://schemas.microsoft.com/office/powerpoint/2010/main" val="3699494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1219200"/>
          </a:xfrm>
        </p:spPr>
        <p:txBody>
          <a:bodyPr>
            <a:noAutofit/>
          </a:bodyPr>
          <a:lstStyle/>
          <a:p>
            <a:pPr>
              <a:lnSpc>
                <a:spcPct val="60000"/>
              </a:lnSpc>
            </a:pPr>
            <a:r>
              <a:rPr lang="en-US" sz="3600" dirty="0" smtClean="0"/>
              <a:t>Food</a:t>
            </a:r>
            <a:r>
              <a:rPr lang="en-US" sz="3600" dirty="0"/>
              <a:t>-Based Supplements</a:t>
            </a:r>
            <a:br>
              <a:rPr lang="en-US" sz="3600" dirty="0"/>
            </a:br>
            <a:r>
              <a:rPr lang="en-US" sz="3600" dirty="0" smtClean="0"/>
              <a:t> </a:t>
            </a:r>
            <a:r>
              <a:rPr lang="en-US" sz="2000" dirty="0" smtClean="0"/>
              <a:t>Metabolism</a:t>
            </a:r>
            <a:r>
              <a:rPr lang="en-US" sz="2000" dirty="0"/>
              <a:t>, </a:t>
            </a:r>
            <a:r>
              <a:rPr lang="en-US" sz="2000" dirty="0" smtClean="0"/>
              <a:t>Hunger</a:t>
            </a:r>
            <a:r>
              <a:rPr lang="en-US" sz="2000" dirty="0"/>
              <a:t>, </a:t>
            </a:r>
            <a:r>
              <a:rPr lang="en-US" sz="2000" dirty="0" smtClean="0"/>
              <a:t>Cravings</a:t>
            </a:r>
            <a:r>
              <a:rPr lang="en-US" sz="2000" dirty="0"/>
              <a:t>, </a:t>
            </a:r>
            <a:r>
              <a:rPr lang="en-US" sz="2000" dirty="0" smtClean="0"/>
              <a:t>Calories </a:t>
            </a:r>
            <a:r>
              <a:rPr lang="en-US" sz="3600" dirty="0"/>
              <a:t/>
            </a:r>
            <a:br>
              <a:rPr lang="en-US" sz="3600" dirty="0"/>
            </a:br>
            <a:endParaRPr lang="en-US" sz="3600" dirty="0"/>
          </a:p>
        </p:txBody>
      </p:sp>
      <p:sp>
        <p:nvSpPr>
          <p:cNvPr id="7" name="Text Placeholder 3"/>
          <p:cNvSpPr>
            <a:spLocks noGrp="1"/>
          </p:cNvSpPr>
          <p:nvPr>
            <p:ph idx="1"/>
          </p:nvPr>
        </p:nvSpPr>
        <p:spPr>
          <a:xfrm>
            <a:off x="457200" y="1428750"/>
            <a:ext cx="8153400" cy="3276599"/>
          </a:xfrm>
        </p:spPr>
        <p:txBody>
          <a:bodyPr>
            <a:noAutofit/>
          </a:bodyPr>
          <a:lstStyle/>
          <a:p>
            <a:pPr marL="342900" indent="-342900">
              <a:lnSpc>
                <a:spcPct val="80000"/>
              </a:lnSpc>
              <a:buFont typeface="Arial"/>
              <a:buChar char="•"/>
            </a:pPr>
            <a:r>
              <a:rPr lang="en-US" sz="3200" dirty="0" smtClean="0"/>
              <a:t>What is a supplement?</a:t>
            </a:r>
          </a:p>
          <a:p>
            <a:pPr marL="342900" indent="-342900">
              <a:lnSpc>
                <a:spcPct val="80000"/>
              </a:lnSpc>
              <a:buFont typeface="Arial"/>
              <a:buChar char="•"/>
            </a:pPr>
            <a:r>
              <a:rPr lang="en-US" sz="3200" dirty="0" smtClean="0"/>
              <a:t>Why food-based?</a:t>
            </a:r>
          </a:p>
          <a:p>
            <a:pPr marL="342900" indent="-342900">
              <a:lnSpc>
                <a:spcPct val="80000"/>
              </a:lnSpc>
              <a:buFont typeface="Arial"/>
              <a:buChar char="•"/>
            </a:pPr>
            <a:r>
              <a:rPr lang="en-US" sz="3200" dirty="0" smtClean="0"/>
              <a:t>The food supply</a:t>
            </a:r>
          </a:p>
          <a:p>
            <a:pPr marL="342900" indent="-342900">
              <a:lnSpc>
                <a:spcPct val="80000"/>
              </a:lnSpc>
              <a:buFont typeface="Arial"/>
              <a:buChar char="•"/>
            </a:pPr>
            <a:r>
              <a:rPr lang="en-US" sz="3200" dirty="0" smtClean="0"/>
              <a:t>22 servings of fruits &amp; vegetables / day </a:t>
            </a:r>
          </a:p>
          <a:p>
            <a:pPr marL="342900" indent="-342900">
              <a:lnSpc>
                <a:spcPct val="80000"/>
              </a:lnSpc>
              <a:buFont typeface="Arial"/>
              <a:buChar char="•"/>
            </a:pPr>
            <a:r>
              <a:rPr lang="en-US" sz="3200" dirty="0" smtClean="0"/>
              <a:t>1 pound of salmon / day</a:t>
            </a:r>
          </a:p>
        </p:txBody>
      </p:sp>
    </p:spTree>
    <p:extLst>
      <p:ext uri="{BB962C8B-B14F-4D97-AF65-F5344CB8AC3E}">
        <p14:creationId xmlns:p14="http://schemas.microsoft.com/office/powerpoint/2010/main" val="42160029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Autofit/>
          </a:bodyPr>
          <a:lstStyle/>
          <a:p>
            <a:r>
              <a:rPr lang="en-US" sz="3600" dirty="0"/>
              <a:t>Friends and Family Support</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502" y="1250138"/>
            <a:ext cx="3973804" cy="3454260"/>
          </a:xfrm>
          <a:prstGeom prst="rect">
            <a:avLst/>
          </a:prstGeom>
        </p:spPr>
      </p:pic>
    </p:spTree>
    <p:extLst>
      <p:ext uri="{BB962C8B-B14F-4D97-AF65-F5344CB8AC3E}">
        <p14:creationId xmlns:p14="http://schemas.microsoft.com/office/powerpoint/2010/main" val="10085900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Autofit/>
          </a:bodyPr>
          <a:lstStyle/>
          <a:p>
            <a:pPr algn="ctr"/>
            <a:r>
              <a:rPr lang="en-US" sz="3600" dirty="0" smtClean="0"/>
              <a:t>Weight </a:t>
            </a:r>
            <a:r>
              <a:rPr lang="en-US" sz="3600" dirty="0"/>
              <a:t>Loss </a:t>
            </a:r>
            <a:r>
              <a:rPr lang="en-US" sz="3600" dirty="0" smtClean="0"/>
              <a:t>Graph</a:t>
            </a:r>
            <a:endParaRPr lang="en-US" sz="3600" dirty="0">
              <a:solidFill>
                <a:schemeClr val="tx1"/>
              </a:solidFill>
            </a:endParaRPr>
          </a:p>
        </p:txBody>
      </p:sp>
      <p:sp>
        <p:nvSpPr>
          <p:cNvPr id="3" name="TextBox 2"/>
          <p:cNvSpPr txBox="1"/>
          <p:nvPr/>
        </p:nvSpPr>
        <p:spPr>
          <a:xfrm>
            <a:off x="2057141" y="971550"/>
            <a:ext cx="5029200" cy="369332"/>
          </a:xfrm>
          <a:prstGeom prst="rect">
            <a:avLst/>
          </a:prstGeom>
          <a:noFill/>
        </p:spPr>
        <p:txBody>
          <a:bodyPr wrap="square" rtlCol="0">
            <a:spAutoFit/>
          </a:bodyPr>
          <a:lstStyle/>
          <a:p>
            <a:pPr algn="ctr"/>
            <a:r>
              <a:rPr lang="en-US" dirty="0" smtClean="0">
                <a:solidFill>
                  <a:schemeClr val="tx2"/>
                </a:solidFill>
              </a:rPr>
              <a:t>With Target Date</a:t>
            </a:r>
            <a:endParaRPr lang="en-US" dirty="0">
              <a:solidFill>
                <a:schemeClr val="tx2"/>
              </a:solidFill>
            </a:endParaRPr>
          </a:p>
        </p:txBody>
      </p:sp>
      <p:pic>
        <p:nvPicPr>
          <p:cNvPr id="4" name="Picture 3" descr="Weight loss graph -New Look copy.jpg"/>
          <p:cNvPicPr>
            <a:picLocks noChangeAspect="1"/>
          </p:cNvPicPr>
          <p:nvPr/>
        </p:nvPicPr>
        <p:blipFill rotWithShape="1">
          <a:blip r:embed="rId3">
            <a:extLst>
              <a:ext uri="{28A0092B-C50C-407E-A947-70E740481C1C}">
                <a14:useLocalDpi xmlns:a14="http://schemas.microsoft.com/office/drawing/2010/main" val="0"/>
              </a:ext>
            </a:extLst>
          </a:blip>
          <a:srcRect l="1459" t="12731" r="1457" b="6146"/>
          <a:stretch/>
        </p:blipFill>
        <p:spPr>
          <a:xfrm>
            <a:off x="1645600" y="1504950"/>
            <a:ext cx="5612112" cy="3242024"/>
          </a:xfrm>
          <a:prstGeom prst="rect">
            <a:avLst/>
          </a:prstGeom>
        </p:spPr>
      </p:pic>
    </p:spTree>
    <p:extLst>
      <p:ext uri="{BB962C8B-B14F-4D97-AF65-F5344CB8AC3E}">
        <p14:creationId xmlns:p14="http://schemas.microsoft.com/office/powerpoint/2010/main" val="18886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Autofit/>
          </a:bodyPr>
          <a:lstStyle/>
          <a:p>
            <a:pPr algn="ctr"/>
            <a:r>
              <a:rPr lang="en-US" sz="3600" dirty="0" smtClean="0"/>
              <a:t>Stabilization</a:t>
            </a:r>
            <a:endParaRPr lang="en-US" sz="3600" dirty="0"/>
          </a:p>
        </p:txBody>
      </p:sp>
      <p:pic>
        <p:nvPicPr>
          <p:cNvPr id="3" name="Picture 2" descr="Stabilization 2018.png"/>
          <p:cNvPicPr>
            <a:picLocks noChangeAspect="1"/>
          </p:cNvPicPr>
          <p:nvPr/>
        </p:nvPicPr>
        <p:blipFill rotWithShape="1">
          <a:blip r:embed="rId3">
            <a:extLst>
              <a:ext uri="{28A0092B-C50C-407E-A947-70E740481C1C}">
                <a14:useLocalDpi xmlns:a14="http://schemas.microsoft.com/office/drawing/2010/main" val="0"/>
              </a:ext>
            </a:extLst>
          </a:blip>
          <a:srcRect t="21004"/>
          <a:stretch/>
        </p:blipFill>
        <p:spPr>
          <a:xfrm>
            <a:off x="1219200" y="1276350"/>
            <a:ext cx="6717135" cy="3216902"/>
          </a:xfrm>
          <a:prstGeom prst="rect">
            <a:avLst/>
          </a:prstGeom>
        </p:spPr>
      </p:pic>
    </p:spTree>
    <p:extLst>
      <p:ext uri="{BB962C8B-B14F-4D97-AF65-F5344CB8AC3E}">
        <p14:creationId xmlns:p14="http://schemas.microsoft.com/office/powerpoint/2010/main" val="10994319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Autofit/>
          </a:bodyPr>
          <a:lstStyle/>
          <a:p>
            <a:pPr algn="ctr"/>
            <a:r>
              <a:rPr lang="en-US" sz="3600" dirty="0" smtClean="0"/>
              <a:t>Maintenance</a:t>
            </a:r>
            <a:endParaRPr lang="en-US" sz="3600" dirty="0"/>
          </a:p>
        </p:txBody>
      </p:sp>
      <p:pic>
        <p:nvPicPr>
          <p:cNvPr id="3" name="Picture 2" descr="Maintenance 2018.png"/>
          <p:cNvPicPr>
            <a:picLocks noChangeAspect="1"/>
          </p:cNvPicPr>
          <p:nvPr/>
        </p:nvPicPr>
        <p:blipFill rotWithShape="1">
          <a:blip r:embed="rId3">
            <a:extLst>
              <a:ext uri="{28A0092B-C50C-407E-A947-70E740481C1C}">
                <a14:useLocalDpi xmlns:a14="http://schemas.microsoft.com/office/drawing/2010/main" val="0"/>
              </a:ext>
            </a:extLst>
          </a:blip>
          <a:srcRect t="17906" b="16436"/>
          <a:stretch/>
        </p:blipFill>
        <p:spPr>
          <a:xfrm>
            <a:off x="1600200" y="1063229"/>
            <a:ext cx="5938956" cy="3888087"/>
          </a:xfrm>
          <a:prstGeom prst="rect">
            <a:avLst/>
          </a:prstGeom>
        </p:spPr>
      </p:pic>
    </p:spTree>
    <p:extLst>
      <p:ext uri="{BB962C8B-B14F-4D97-AF65-F5344CB8AC3E}">
        <p14:creationId xmlns:p14="http://schemas.microsoft.com/office/powerpoint/2010/main" val="11302612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379" y="285750"/>
            <a:ext cx="4598131" cy="661141"/>
          </a:xfrm>
          <a:prstGeom prst="rect">
            <a:avLst/>
          </a:prstGeom>
        </p:spPr>
      </p:pic>
      <p:sp>
        <p:nvSpPr>
          <p:cNvPr id="20" name="Content Placeholder 14"/>
          <p:cNvSpPr>
            <a:spLocks noGrp="1"/>
          </p:cNvSpPr>
          <p:nvPr>
            <p:ph idx="1"/>
          </p:nvPr>
        </p:nvSpPr>
        <p:spPr>
          <a:xfrm>
            <a:off x="304800" y="1200150"/>
            <a:ext cx="8534400" cy="3657600"/>
          </a:xfrm>
        </p:spPr>
        <p:txBody>
          <a:bodyPr>
            <a:normAutofit/>
          </a:bodyPr>
          <a:lstStyle/>
          <a:p>
            <a:pPr>
              <a:lnSpc>
                <a:spcPct val="120000"/>
              </a:lnSpc>
              <a:buFont typeface="Arial"/>
              <a:buChar char="•"/>
            </a:pPr>
            <a:r>
              <a:rPr lang="en-US" sz="2400" dirty="0" smtClean="0"/>
              <a:t>Learn </a:t>
            </a:r>
            <a:r>
              <a:rPr lang="en-US" sz="2400" dirty="0" smtClean="0"/>
              <a:t>everything there is to know about weight loss</a:t>
            </a:r>
          </a:p>
          <a:p>
            <a:pPr>
              <a:lnSpc>
                <a:spcPct val="120000"/>
              </a:lnSpc>
              <a:buFont typeface="Arial"/>
              <a:buChar char="•"/>
            </a:pPr>
            <a:r>
              <a:rPr lang="en-US" sz="2400" dirty="0" smtClean="0"/>
              <a:t>Learn the right way to combine diet and exercise</a:t>
            </a:r>
          </a:p>
          <a:p>
            <a:pPr>
              <a:lnSpc>
                <a:spcPct val="120000"/>
              </a:lnSpc>
              <a:buFont typeface="Arial"/>
              <a:buChar char="•"/>
            </a:pPr>
            <a:r>
              <a:rPr lang="en-US" sz="2400" dirty="0" smtClean="0"/>
              <a:t>Learn what food to </a:t>
            </a:r>
            <a:r>
              <a:rPr lang="en-US" sz="2400" dirty="0" smtClean="0"/>
              <a:t>eat or </a:t>
            </a:r>
            <a:r>
              <a:rPr lang="en-US" sz="2400" dirty="0" smtClean="0"/>
              <a:t>avoid, and why</a:t>
            </a:r>
          </a:p>
          <a:p>
            <a:pPr>
              <a:lnSpc>
                <a:spcPct val="120000"/>
              </a:lnSpc>
              <a:buFont typeface="Arial"/>
              <a:buChar char="•"/>
            </a:pPr>
            <a:r>
              <a:rPr lang="en-US" sz="2400" dirty="0" smtClean="0"/>
              <a:t>Eat </a:t>
            </a:r>
            <a:r>
              <a:rPr lang="en-US" sz="2400" dirty="0" smtClean="0"/>
              <a:t>healthy </a:t>
            </a:r>
            <a:r>
              <a:rPr lang="en-US" sz="2400" dirty="0" smtClean="0"/>
              <a:t>food and </a:t>
            </a:r>
            <a:r>
              <a:rPr lang="en-US" sz="2400" dirty="0" smtClean="0"/>
              <a:t>supplement the right way</a:t>
            </a:r>
            <a:endParaRPr lang="en-US" sz="2400" dirty="0"/>
          </a:p>
          <a:p>
            <a:pPr>
              <a:lnSpc>
                <a:spcPct val="120000"/>
              </a:lnSpc>
              <a:buFont typeface="Arial"/>
              <a:buChar char="•"/>
            </a:pPr>
            <a:r>
              <a:rPr lang="en-US" sz="2400" dirty="0" smtClean="0"/>
              <a:t>Experience less hunger, fewer </a:t>
            </a:r>
            <a:r>
              <a:rPr lang="en-US" sz="2400" dirty="0" smtClean="0"/>
              <a:t>cravings</a:t>
            </a:r>
          </a:p>
          <a:p>
            <a:pPr>
              <a:lnSpc>
                <a:spcPct val="120000"/>
              </a:lnSpc>
              <a:buFont typeface="Arial"/>
              <a:buChar char="•"/>
            </a:pPr>
            <a:r>
              <a:rPr lang="en-US" sz="2400" dirty="0" smtClean="0"/>
              <a:t>Burn </a:t>
            </a:r>
            <a:r>
              <a:rPr lang="en-US" sz="2400" dirty="0" smtClean="0"/>
              <a:t>more </a:t>
            </a:r>
            <a:r>
              <a:rPr lang="en-US" sz="2400" dirty="0" smtClean="0"/>
              <a:t>calories</a:t>
            </a:r>
            <a:endParaRPr lang="en-US" sz="2400" dirty="0"/>
          </a:p>
          <a:p>
            <a:pPr>
              <a:lnSpc>
                <a:spcPct val="120000"/>
              </a:lnSpc>
              <a:buFont typeface="Arial"/>
              <a:buChar char="•"/>
            </a:pPr>
            <a:r>
              <a:rPr lang="en-US" sz="2400" dirty="0" smtClean="0"/>
              <a:t>Lose all the weight you want and keep it off forever</a:t>
            </a:r>
            <a:endParaRPr lang="en-US" sz="2400" dirty="0"/>
          </a:p>
        </p:txBody>
      </p:sp>
    </p:spTree>
    <p:extLst>
      <p:ext uri="{BB962C8B-B14F-4D97-AF65-F5344CB8AC3E}">
        <p14:creationId xmlns:p14="http://schemas.microsoft.com/office/powerpoint/2010/main" val="41483883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pPr algn="ctr"/>
            <a:r>
              <a:rPr lang="en-US" sz="4400" dirty="0" smtClean="0"/>
              <a:t>Existing Weight Loss Programs</a:t>
            </a:r>
            <a:endParaRPr lang="en-US" sz="4400" dirty="0"/>
          </a:p>
        </p:txBody>
      </p:sp>
      <p:sp>
        <p:nvSpPr>
          <p:cNvPr id="3" name="Content Placeholder 2"/>
          <p:cNvSpPr>
            <a:spLocks noGrp="1"/>
          </p:cNvSpPr>
          <p:nvPr>
            <p:ph idx="1"/>
          </p:nvPr>
        </p:nvSpPr>
        <p:spPr>
          <a:xfrm>
            <a:off x="762000" y="1143001"/>
            <a:ext cx="7924800" cy="3451622"/>
          </a:xfrm>
        </p:spPr>
        <p:txBody>
          <a:bodyPr>
            <a:normAutofit fontScale="92500" lnSpcReduction="10000"/>
          </a:bodyPr>
          <a:lstStyle/>
          <a:p>
            <a:pPr marL="36576" indent="0">
              <a:buNone/>
            </a:pPr>
            <a:r>
              <a:rPr lang="en-US" sz="2400" dirty="0" smtClean="0">
                <a:solidFill>
                  <a:schemeClr val="tx1"/>
                </a:solidFill>
              </a:rPr>
              <a:t>99% of Existing Programs:</a:t>
            </a:r>
          </a:p>
          <a:p>
            <a:pPr lvl="1">
              <a:buFont typeface="Arial"/>
              <a:buChar char="•"/>
            </a:pPr>
            <a:r>
              <a:rPr lang="en-US" sz="2000" dirty="0" smtClean="0">
                <a:solidFill>
                  <a:schemeClr val="tx1"/>
                </a:solidFill>
              </a:rPr>
              <a:t>Based on two or three </a:t>
            </a:r>
            <a:r>
              <a:rPr lang="en-US" sz="2000" dirty="0">
                <a:solidFill>
                  <a:schemeClr val="tx1"/>
                </a:solidFill>
              </a:rPr>
              <a:t>principles</a:t>
            </a:r>
          </a:p>
          <a:p>
            <a:pPr lvl="1">
              <a:buFont typeface="Arial"/>
              <a:buChar char="•"/>
            </a:pPr>
            <a:r>
              <a:rPr lang="en-US" sz="2000" dirty="0" smtClean="0">
                <a:solidFill>
                  <a:schemeClr val="tx1"/>
                </a:solidFill>
              </a:rPr>
              <a:t>Rely on portion control and counting calories </a:t>
            </a:r>
          </a:p>
          <a:p>
            <a:pPr lvl="1">
              <a:buFont typeface="Arial"/>
              <a:buChar char="•"/>
            </a:pPr>
            <a:r>
              <a:rPr lang="en-US" sz="2000" dirty="0" smtClean="0">
                <a:solidFill>
                  <a:schemeClr val="tx1"/>
                </a:solidFill>
              </a:rPr>
              <a:t>Simply don’t work</a:t>
            </a:r>
          </a:p>
          <a:p>
            <a:pPr lvl="1">
              <a:buFont typeface="Arial"/>
              <a:buChar char="•"/>
            </a:pPr>
            <a:endParaRPr lang="en-US" sz="2000" dirty="0" smtClean="0">
              <a:solidFill>
                <a:schemeClr val="tx1"/>
              </a:solidFill>
            </a:endParaRPr>
          </a:p>
          <a:p>
            <a:pPr marL="36576" indent="0">
              <a:buNone/>
            </a:pPr>
            <a:r>
              <a:rPr lang="en-US" sz="2400" dirty="0" smtClean="0">
                <a:solidFill>
                  <a:schemeClr val="tx1"/>
                </a:solidFill>
              </a:rPr>
              <a:t>These Programs are:</a:t>
            </a:r>
            <a:endParaRPr lang="en-US" sz="2000" dirty="0" smtClean="0">
              <a:solidFill>
                <a:schemeClr val="tx1"/>
              </a:solidFill>
            </a:endParaRPr>
          </a:p>
          <a:p>
            <a:pPr lvl="1">
              <a:buFont typeface="Arial"/>
              <a:buChar char="•"/>
            </a:pPr>
            <a:r>
              <a:rPr lang="en-US" sz="2000" dirty="0" smtClean="0">
                <a:solidFill>
                  <a:schemeClr val="tx1"/>
                </a:solidFill>
              </a:rPr>
              <a:t>Missing key features</a:t>
            </a:r>
          </a:p>
          <a:p>
            <a:pPr lvl="1">
              <a:buFont typeface="Arial"/>
              <a:buChar char="•"/>
            </a:pPr>
            <a:r>
              <a:rPr lang="en-US" sz="2000" dirty="0" smtClean="0">
                <a:solidFill>
                  <a:schemeClr val="tx1"/>
                </a:solidFill>
              </a:rPr>
              <a:t>Difficult to stick to</a:t>
            </a:r>
          </a:p>
          <a:p>
            <a:pPr lvl="1">
              <a:buFont typeface="Arial"/>
              <a:buChar char="•"/>
            </a:pPr>
            <a:r>
              <a:rPr lang="en-US" sz="2000" dirty="0" smtClean="0">
                <a:solidFill>
                  <a:schemeClr val="tx1"/>
                </a:solidFill>
              </a:rPr>
              <a:t>Unhealthy</a:t>
            </a:r>
          </a:p>
          <a:p>
            <a:pPr lvl="1">
              <a:buFont typeface="Arial"/>
              <a:buChar char="•"/>
            </a:pPr>
            <a:r>
              <a:rPr lang="en-US" sz="2000" dirty="0" smtClean="0">
                <a:solidFill>
                  <a:schemeClr val="tx1"/>
                </a:solidFill>
              </a:rPr>
              <a:t>Temporary</a:t>
            </a:r>
          </a:p>
        </p:txBody>
      </p:sp>
    </p:spTree>
    <p:extLst>
      <p:ext uri="{BB962C8B-B14F-4D97-AF65-F5344CB8AC3E}">
        <p14:creationId xmlns:p14="http://schemas.microsoft.com/office/powerpoint/2010/main" val="1460764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81150"/>
            <a:ext cx="7239000" cy="819150"/>
          </a:xfrm>
        </p:spPr>
        <p:txBody>
          <a:bodyPr/>
          <a:lstStyle/>
          <a:p>
            <a:r>
              <a:rPr lang="en-US" sz="4400" dirty="0" smtClean="0"/>
              <a:t>The 70/30 Weight Loss Rule</a:t>
            </a:r>
            <a:endParaRPr lang="en-US" sz="4400" dirty="0"/>
          </a:p>
        </p:txBody>
      </p:sp>
    </p:spTree>
    <p:extLst>
      <p:ext uri="{BB962C8B-B14F-4D97-AF65-F5344CB8AC3E}">
        <p14:creationId xmlns:p14="http://schemas.microsoft.com/office/powerpoint/2010/main" val="30972823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Autofit/>
          </a:bodyPr>
          <a:lstStyle/>
          <a:p>
            <a:pPr algn="ctr"/>
            <a:r>
              <a:rPr lang="en-US" sz="3600" dirty="0" smtClean="0"/>
              <a:t>Nutrition-Based </a:t>
            </a:r>
            <a:r>
              <a:rPr lang="en-US" sz="3600" dirty="0" smtClean="0"/>
              <a:t>Weight Loss</a:t>
            </a:r>
            <a:endParaRPr lang="en-US" sz="3600" dirty="0"/>
          </a:p>
        </p:txBody>
      </p:sp>
      <p:sp>
        <p:nvSpPr>
          <p:cNvPr id="4" name="Text Placeholder 3"/>
          <p:cNvSpPr>
            <a:spLocks noGrp="1"/>
          </p:cNvSpPr>
          <p:nvPr>
            <p:ph idx="1"/>
          </p:nvPr>
        </p:nvSpPr>
        <p:spPr>
          <a:xfrm>
            <a:off x="914400" y="1504950"/>
            <a:ext cx="6934200" cy="3124200"/>
          </a:xfrm>
        </p:spPr>
        <p:txBody>
          <a:bodyPr>
            <a:noAutofit/>
          </a:bodyPr>
          <a:lstStyle/>
          <a:p>
            <a:pPr marL="342900" indent="-342900">
              <a:buFont typeface="Arial"/>
              <a:buChar char="•"/>
            </a:pPr>
            <a:r>
              <a:rPr lang="en-US" sz="2800" dirty="0" smtClean="0">
                <a:solidFill>
                  <a:schemeClr val="tx1"/>
                </a:solidFill>
              </a:rPr>
              <a:t>Nutrients</a:t>
            </a:r>
          </a:p>
          <a:p>
            <a:pPr marL="342900" indent="-342900">
              <a:buFont typeface="Arial"/>
              <a:buChar char="•"/>
            </a:pPr>
            <a:r>
              <a:rPr lang="en-US" sz="2800" dirty="0" smtClean="0">
                <a:solidFill>
                  <a:schemeClr val="tx1"/>
                </a:solidFill>
              </a:rPr>
              <a:t>Metabolism</a:t>
            </a:r>
          </a:p>
          <a:p>
            <a:pPr marL="342900" indent="-342900">
              <a:buFont typeface="Arial"/>
              <a:buChar char="•"/>
            </a:pPr>
            <a:r>
              <a:rPr lang="en-US" sz="2800" dirty="0" smtClean="0">
                <a:solidFill>
                  <a:schemeClr val="tx1"/>
                </a:solidFill>
              </a:rPr>
              <a:t>Burning More Calories</a:t>
            </a:r>
          </a:p>
          <a:p>
            <a:pPr marL="342900" indent="-342900">
              <a:buFont typeface="Arial"/>
              <a:buChar char="•"/>
            </a:pPr>
            <a:r>
              <a:rPr lang="en-US" sz="2800" dirty="0" smtClean="0">
                <a:solidFill>
                  <a:schemeClr val="tx1"/>
                </a:solidFill>
              </a:rPr>
              <a:t>Reduced Hunger and Cravings</a:t>
            </a:r>
          </a:p>
          <a:p>
            <a:pPr marL="342900" indent="-342900">
              <a:buFont typeface="Arial"/>
              <a:buChar char="•"/>
            </a:pPr>
            <a:r>
              <a:rPr lang="en-US" sz="2800" dirty="0" smtClean="0">
                <a:solidFill>
                  <a:schemeClr val="tx1"/>
                </a:solidFill>
              </a:rPr>
              <a:t>Better Food Choices</a:t>
            </a:r>
          </a:p>
          <a:p>
            <a:pPr marL="342900" indent="-342900">
              <a:buFont typeface="Arial"/>
              <a:buChar char="•"/>
            </a:pPr>
            <a:r>
              <a:rPr lang="en-US" sz="2800" dirty="0" smtClean="0">
                <a:solidFill>
                  <a:schemeClr val="tx1"/>
                </a:solidFill>
              </a:rPr>
              <a:t>Food Based Supplements</a:t>
            </a:r>
            <a:endParaRPr lang="en-US" sz="2800" dirty="0">
              <a:solidFill>
                <a:schemeClr val="tx1"/>
              </a:solidFill>
            </a:endParaRPr>
          </a:p>
        </p:txBody>
      </p:sp>
    </p:spTree>
    <p:extLst>
      <p:ext uri="{BB962C8B-B14F-4D97-AF65-F5344CB8AC3E}">
        <p14:creationId xmlns:p14="http://schemas.microsoft.com/office/powerpoint/2010/main" val="10127534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You Need Three Phases</a:t>
            </a:r>
            <a:endParaRPr lang="en-US" sz="3600" dirty="0">
              <a:solidFill>
                <a:schemeClr val="tx1"/>
              </a:solidFill>
            </a:endParaRPr>
          </a:p>
        </p:txBody>
      </p:sp>
      <p:sp>
        <p:nvSpPr>
          <p:cNvPr id="4" name="Text Placeholder 3"/>
          <p:cNvSpPr>
            <a:spLocks noGrp="1"/>
          </p:cNvSpPr>
          <p:nvPr>
            <p:ph idx="1"/>
          </p:nvPr>
        </p:nvSpPr>
        <p:spPr>
          <a:xfrm>
            <a:off x="609600" y="1428750"/>
            <a:ext cx="7467600" cy="3013473"/>
          </a:xfrm>
        </p:spPr>
        <p:txBody>
          <a:bodyPr>
            <a:normAutofit/>
          </a:bodyPr>
          <a:lstStyle/>
          <a:p>
            <a:pPr marL="342900" indent="-342900">
              <a:lnSpc>
                <a:spcPct val="130000"/>
              </a:lnSpc>
              <a:buFont typeface="Arial"/>
              <a:buChar char="•"/>
            </a:pPr>
            <a:r>
              <a:rPr lang="en-US" sz="3200" dirty="0" smtClean="0">
                <a:solidFill>
                  <a:srgbClr val="000000"/>
                </a:solidFill>
              </a:rPr>
              <a:t>Weight Loss</a:t>
            </a:r>
          </a:p>
          <a:p>
            <a:pPr marL="342900" indent="-342900">
              <a:lnSpc>
                <a:spcPct val="130000"/>
              </a:lnSpc>
              <a:buFont typeface="Arial"/>
              <a:buChar char="•"/>
            </a:pPr>
            <a:r>
              <a:rPr lang="en-US" sz="3200" dirty="0" smtClean="0">
                <a:solidFill>
                  <a:srgbClr val="000000"/>
                </a:solidFill>
              </a:rPr>
              <a:t>Stabilization</a:t>
            </a:r>
          </a:p>
          <a:p>
            <a:pPr marL="342900" indent="-342900">
              <a:lnSpc>
                <a:spcPct val="130000"/>
              </a:lnSpc>
              <a:buFont typeface="Arial"/>
              <a:buChar char="•"/>
            </a:pPr>
            <a:r>
              <a:rPr lang="en-US" sz="3200" dirty="0" smtClean="0">
                <a:solidFill>
                  <a:srgbClr val="000000"/>
                </a:solidFill>
              </a:rPr>
              <a:t>Maintenance</a:t>
            </a:r>
          </a:p>
        </p:txBody>
      </p:sp>
    </p:spTree>
    <p:extLst>
      <p:ext uri="{BB962C8B-B14F-4D97-AF65-F5344CB8AC3E}">
        <p14:creationId xmlns:p14="http://schemas.microsoft.com/office/powerpoint/2010/main" val="18212154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001000" cy="857250"/>
          </a:xfrm>
        </p:spPr>
        <p:txBody>
          <a:bodyPr>
            <a:noAutofit/>
          </a:bodyPr>
          <a:lstStyle/>
          <a:p>
            <a:pPr algn="ctr"/>
            <a:r>
              <a:rPr lang="en-US" sz="4400" dirty="0" smtClean="0"/>
              <a:t>22 Principles </a:t>
            </a:r>
            <a:r>
              <a:rPr lang="en-US" sz="4400" dirty="0"/>
              <a:t>of Weight </a:t>
            </a:r>
            <a:r>
              <a:rPr lang="en-US" sz="4400" dirty="0" smtClean="0"/>
              <a:t>Loss</a:t>
            </a:r>
            <a:endParaRPr lang="en-US" sz="44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235" y="1138445"/>
            <a:ext cx="4780791" cy="3533893"/>
          </a:xfrm>
          <a:prstGeom prst="rect">
            <a:avLst/>
          </a:prstGeom>
        </p:spPr>
      </p:pic>
    </p:spTree>
    <p:extLst>
      <p:ext uri="{BB962C8B-B14F-4D97-AF65-F5344CB8AC3E}">
        <p14:creationId xmlns:p14="http://schemas.microsoft.com/office/powerpoint/2010/main" val="17175461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1222772"/>
          </a:xfrm>
        </p:spPr>
        <p:txBody>
          <a:bodyPr>
            <a:noAutofit/>
          </a:bodyPr>
          <a:lstStyle/>
          <a:p>
            <a:pPr algn="ctr">
              <a:lnSpc>
                <a:spcPct val="100000"/>
              </a:lnSpc>
            </a:pPr>
            <a:r>
              <a:rPr lang="en-US" sz="3600" dirty="0" smtClean="0"/>
              <a:t>Learning to Apply the Principles</a:t>
            </a:r>
            <a:br>
              <a:rPr lang="en-US" sz="3600" dirty="0" smtClean="0"/>
            </a:br>
            <a:r>
              <a:rPr lang="en-US" sz="3600" dirty="0" smtClean="0"/>
              <a:t>with </a:t>
            </a:r>
            <a:r>
              <a:rPr lang="en-US" sz="3600" dirty="0" smtClean="0"/>
              <a:t>Daily Feedback</a:t>
            </a:r>
            <a:endParaRPr lang="en-US" sz="3600" dirty="0">
              <a:solidFill>
                <a:schemeClr val="tx1"/>
              </a:solidFill>
            </a:endParaRPr>
          </a:p>
        </p:txBody>
      </p:sp>
      <p:sp>
        <p:nvSpPr>
          <p:cNvPr id="9" name="TextBox 8"/>
          <p:cNvSpPr txBox="1"/>
          <p:nvPr/>
        </p:nvSpPr>
        <p:spPr>
          <a:xfrm>
            <a:off x="6324601" y="1866976"/>
            <a:ext cx="2035783" cy="307777"/>
          </a:xfrm>
          <a:prstGeom prst="rect">
            <a:avLst/>
          </a:prstGeom>
          <a:noFill/>
        </p:spPr>
        <p:txBody>
          <a:bodyPr wrap="square" rtlCol="0">
            <a:spAutoFit/>
          </a:bodyPr>
          <a:lstStyle/>
          <a:p>
            <a:pPr algn="ctr"/>
            <a:r>
              <a:rPr lang="en-US" sz="1400" dirty="0" smtClean="0"/>
              <a:t>Reminder </a:t>
            </a:r>
            <a:r>
              <a:rPr lang="en-US" sz="1400" dirty="0"/>
              <a:t>Text</a:t>
            </a:r>
          </a:p>
        </p:txBody>
      </p:sp>
      <p:pic>
        <p:nvPicPr>
          <p:cNvPr id="11" name="Picture 10" descr="Screen Shot 2016-07-19 at 9.38.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00" y="1763778"/>
            <a:ext cx="5036200" cy="2789171"/>
          </a:xfrm>
          <a:prstGeom prst="rect">
            <a:avLst/>
          </a:prstGeom>
        </p:spPr>
      </p:pic>
      <p:pic>
        <p:nvPicPr>
          <p:cNvPr id="12" name="Picture 11" descr="Screen Shot 2016-07-19 at 9.39.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820" y="2266949"/>
            <a:ext cx="2195185" cy="2286000"/>
          </a:xfrm>
          <a:prstGeom prst="rect">
            <a:avLst/>
          </a:prstGeom>
        </p:spPr>
      </p:pic>
      <p:pic>
        <p:nvPicPr>
          <p:cNvPr id="14" name="Picture Placeholder 6" descr="19 Daily-Feedback-on-Iphone-Image.png"/>
          <p:cNvPicPr>
            <a:picLocks noChangeAspect="1"/>
          </p:cNvPicPr>
          <p:nvPr/>
        </p:nvPicPr>
        <p:blipFill rotWithShape="1">
          <a:blip r:embed="rId5">
            <a:extLst>
              <a:ext uri="{28A0092B-C50C-407E-A947-70E740481C1C}">
                <a14:useLocalDpi xmlns:a14="http://schemas.microsoft.com/office/drawing/2010/main" val="0"/>
              </a:ext>
            </a:extLst>
          </a:blip>
          <a:srcRect l="1" t="-1359" r="-15048" b="-18878"/>
          <a:stretch/>
        </p:blipFill>
        <p:spPr>
          <a:xfrm>
            <a:off x="3581400" y="2038350"/>
            <a:ext cx="3047999" cy="1847332"/>
          </a:xfrm>
          <a:prstGeom prst="rect">
            <a:avLst/>
          </a:prstGeom>
        </p:spPr>
      </p:pic>
    </p:spTree>
    <p:extLst>
      <p:ext uri="{BB962C8B-B14F-4D97-AF65-F5344CB8AC3E}">
        <p14:creationId xmlns:p14="http://schemas.microsoft.com/office/powerpoint/2010/main" val="23974138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Autofit/>
          </a:bodyPr>
          <a:lstStyle/>
          <a:p>
            <a:r>
              <a:rPr lang="en-US" sz="3600" dirty="0" smtClean="0"/>
              <a:t>Great Tasting, </a:t>
            </a:r>
            <a:r>
              <a:rPr lang="en-US" sz="3600" dirty="0"/>
              <a:t>Nutrient Rich</a:t>
            </a:r>
            <a:r>
              <a:rPr lang="en-US" sz="3600" dirty="0" smtClean="0"/>
              <a:t> Food Plan</a:t>
            </a:r>
            <a:endParaRPr lang="en-US" sz="3600" dirty="0">
              <a:solidFill>
                <a:schemeClr val="tx1"/>
              </a:solidFill>
            </a:endParaRPr>
          </a:p>
        </p:txBody>
      </p:sp>
      <p:pic>
        <p:nvPicPr>
          <p:cNvPr id="6" name="Picture 5" descr="Screen Shot 2016-07-19 at 9.40.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123950"/>
            <a:ext cx="6248400" cy="3550024"/>
          </a:xfrm>
          <a:prstGeom prst="rect">
            <a:avLst/>
          </a:prstGeom>
        </p:spPr>
      </p:pic>
    </p:spTree>
    <p:extLst>
      <p:ext uri="{BB962C8B-B14F-4D97-AF65-F5344CB8AC3E}">
        <p14:creationId xmlns:p14="http://schemas.microsoft.com/office/powerpoint/2010/main" val="25341798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Autofit/>
          </a:bodyPr>
          <a:lstStyle/>
          <a:p>
            <a:pPr algn="ctr"/>
            <a:r>
              <a:rPr lang="en-US" sz="3600" dirty="0" smtClean="0"/>
              <a:t>Learn </a:t>
            </a:r>
            <a:r>
              <a:rPr lang="en-US" sz="3600" dirty="0" smtClean="0"/>
              <a:t>to Cook Great Tasting Food</a:t>
            </a:r>
            <a:endParaRPr lang="en-US" sz="3600" dirty="0"/>
          </a:p>
        </p:txBody>
      </p:sp>
      <p:pic>
        <p:nvPicPr>
          <p:cNvPr id="5" name="Picture 4" descr="Food Coll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70569"/>
            <a:ext cx="5969892" cy="3474908"/>
          </a:xfrm>
          <a:prstGeom prst="rect">
            <a:avLst/>
          </a:prstGeom>
        </p:spPr>
      </p:pic>
    </p:spTree>
    <p:extLst>
      <p:ext uri="{BB962C8B-B14F-4D97-AF65-F5344CB8AC3E}">
        <p14:creationId xmlns:p14="http://schemas.microsoft.com/office/powerpoint/2010/main" val="31036179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63923</TotalTime>
  <Words>3146</Words>
  <Application>Microsoft Macintosh PowerPoint</Application>
  <PresentationFormat>On-screen Show (16:9)</PresentationFormat>
  <Paragraphs>154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PowerPoint Presentation</vt:lpstr>
      <vt:lpstr>Existing Weight Loss Programs</vt:lpstr>
      <vt:lpstr>The 70/30 Weight Loss Rule</vt:lpstr>
      <vt:lpstr>Nutrition-Based Weight Loss</vt:lpstr>
      <vt:lpstr>You Need Three Phases</vt:lpstr>
      <vt:lpstr>22 Principles of Weight Loss</vt:lpstr>
      <vt:lpstr>Learning to Apply the Principles with Daily Feedback</vt:lpstr>
      <vt:lpstr>Great Tasting, Nutrient Rich Food Plan</vt:lpstr>
      <vt:lpstr>Learn to Cook Great Tasting Food</vt:lpstr>
      <vt:lpstr>Food-Based Supplements  Metabolism, Hunger, Cravings, Calories  </vt:lpstr>
      <vt:lpstr>Friends and Family Support</vt:lpstr>
      <vt:lpstr>Weight Loss Graph</vt:lpstr>
      <vt:lpstr>Stabilization</vt:lpstr>
      <vt:lpstr>Maintenance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Schmitt</dc:creator>
  <cp:lastModifiedBy>Richard Schmitt</cp:lastModifiedBy>
  <cp:revision>255</cp:revision>
  <cp:lastPrinted>2016-12-13T15:38:29Z</cp:lastPrinted>
  <dcterms:created xsi:type="dcterms:W3CDTF">2016-07-19T13:33:42Z</dcterms:created>
  <dcterms:modified xsi:type="dcterms:W3CDTF">2018-08-07T14:30:53Z</dcterms:modified>
</cp:coreProperties>
</file>